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handoutMasterIdLst>
    <p:handoutMasterId r:id="rId14"/>
  </p:handoutMasterIdLst>
  <p:sldIdLst>
    <p:sldId id="452" r:id="rId2"/>
    <p:sldId id="456" r:id="rId3"/>
    <p:sldId id="523" r:id="rId4"/>
    <p:sldId id="525" r:id="rId5"/>
    <p:sldId id="460" r:id="rId6"/>
    <p:sldId id="524" r:id="rId7"/>
    <p:sldId id="526" r:id="rId8"/>
    <p:sldId id="528" r:id="rId9"/>
    <p:sldId id="527" r:id="rId10"/>
    <p:sldId id="529" r:id="rId11"/>
    <p:sldId id="530" r:id="rId12"/>
  </p:sldIdLst>
  <p:sldSz cx="9144000" cy="5143500" type="screen16x9"/>
  <p:notesSz cx="9144000" cy="6858000"/>
  <p:defaultTextStyle>
    <a:defPPr>
      <a:defRPr lang="en-US"/>
    </a:defPPr>
    <a:lvl1pPr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1pPr>
    <a:lvl2pPr marL="4572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2pPr>
    <a:lvl3pPr marL="9144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3pPr>
    <a:lvl4pPr marL="13716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4pPr>
    <a:lvl5pPr marL="18288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5pPr>
    <a:lvl6pPr marL="2286000" algn="l" defTabSz="457200" rtl="0" eaLnBrk="1" latinLnBrk="0" hangingPunct="1">
      <a:defRPr kern="1200">
        <a:solidFill>
          <a:schemeClr val="tx1"/>
        </a:solidFill>
        <a:latin typeface="Rockwell" charset="0"/>
        <a:ea typeface="MS PGothic" charset="0"/>
        <a:cs typeface="MS PGothic" charset="0"/>
      </a:defRPr>
    </a:lvl6pPr>
    <a:lvl7pPr marL="2743200" algn="l" defTabSz="457200" rtl="0" eaLnBrk="1" latinLnBrk="0" hangingPunct="1">
      <a:defRPr kern="1200">
        <a:solidFill>
          <a:schemeClr val="tx1"/>
        </a:solidFill>
        <a:latin typeface="Rockwell" charset="0"/>
        <a:ea typeface="MS PGothic" charset="0"/>
        <a:cs typeface="MS PGothic" charset="0"/>
      </a:defRPr>
    </a:lvl7pPr>
    <a:lvl8pPr marL="3200400" algn="l" defTabSz="457200" rtl="0" eaLnBrk="1" latinLnBrk="0" hangingPunct="1">
      <a:defRPr kern="1200">
        <a:solidFill>
          <a:schemeClr val="tx1"/>
        </a:solidFill>
        <a:latin typeface="Rockwell" charset="0"/>
        <a:ea typeface="MS PGothic" charset="0"/>
        <a:cs typeface="MS PGothic" charset="0"/>
      </a:defRPr>
    </a:lvl8pPr>
    <a:lvl9pPr marL="3657600" algn="l" defTabSz="457200" rtl="0" eaLnBrk="1" latinLnBrk="0" hangingPunct="1">
      <a:defRPr kern="1200">
        <a:solidFill>
          <a:schemeClr val="tx1"/>
        </a:solidFill>
        <a:latin typeface="Rockwell" charset="0"/>
        <a:ea typeface="MS PGothic" charset="0"/>
        <a:cs typeface="MS PGothic"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lanchard, Jeremiah J" initials="BJJ" lastIdx="1" clrIdx="0">
    <p:extLst>
      <p:ext uri="{19B8F6BF-5375-455C-9EA6-DF929625EA0E}">
        <p15:presenceInfo xmlns:p15="http://schemas.microsoft.com/office/powerpoint/2012/main" userId="Blanchard, Jeremiah J"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4" frameSlides="1"/>
  <p:clrMru>
    <a:srgbClr val="00FF00"/>
    <a:srgbClr val="00CC00"/>
    <a:srgbClr val="008000"/>
    <a:srgbClr val="006600"/>
    <a:srgbClr val="00FFFF"/>
    <a:srgbClr val="FF00FF"/>
    <a:srgbClr val="404040"/>
    <a:srgbClr val="000000"/>
    <a:srgbClr val="568ABA"/>
    <a:srgbClr val="CBD0D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675" autoAdjust="0"/>
    <p:restoredTop sz="82594" autoAdjust="0"/>
  </p:normalViewPr>
  <p:slideViewPr>
    <p:cSldViewPr snapToGrid="0" snapToObjects="1">
      <p:cViewPr varScale="1">
        <p:scale>
          <a:sx n="94" d="100"/>
          <a:sy n="94" d="100"/>
        </p:scale>
        <p:origin x="824" y="56"/>
      </p:cViewPr>
      <p:guideLst>
        <p:guide orient="horz" pos="1620"/>
        <p:guide pos="2880"/>
      </p:guideLst>
    </p:cSldViewPr>
  </p:slideViewPr>
  <p:outlineViewPr>
    <p:cViewPr>
      <p:scale>
        <a:sx n="33" d="100"/>
        <a:sy n="33" d="100"/>
      </p:scale>
      <p:origin x="0" y="-4212"/>
    </p:cViewPr>
  </p:outlineViewPr>
  <p:notesTextViewPr>
    <p:cViewPr>
      <p:scale>
        <a:sx n="3" d="2"/>
        <a:sy n="3" d="2"/>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eaLnBrk="1" hangingPunct="1">
              <a:defRPr sz="1200">
                <a:latin typeface="Rockwell" charset="0"/>
                <a:ea typeface="ＭＳ Ｐゴシック" charset="0"/>
                <a:cs typeface="ＭＳ Ｐゴシック" charset="0"/>
              </a:defRPr>
            </a:lvl1pPr>
          </a:lstStyle>
          <a:p>
            <a:pPr>
              <a:defRPr/>
            </a:pPr>
            <a:endParaRPr lang="en-US"/>
          </a:p>
        </p:txBody>
      </p:sp>
      <p:sp>
        <p:nvSpPr>
          <p:cNvPr id="3" name="Date Placeholder 2"/>
          <p:cNvSpPr>
            <a:spLocks noGrp="1"/>
          </p:cNvSpPr>
          <p:nvPr>
            <p:ph type="dt" sz="quarter"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EAC6E28A-33A3-DB4F-9F93-D3B0C6596826}" type="datetimeFigureOut">
              <a:rPr lang="en-US"/>
              <a:pPr>
                <a:defRPr/>
              </a:pPr>
              <a:t>2023-02-14</a:t>
            </a:fld>
            <a:endParaRPr lang="en-US"/>
          </a:p>
        </p:txBody>
      </p:sp>
      <p:sp>
        <p:nvSpPr>
          <p:cNvPr id="4" name="Footer Placeholder 3"/>
          <p:cNvSpPr>
            <a:spLocks noGrp="1"/>
          </p:cNvSpPr>
          <p:nvPr>
            <p:ph type="ftr" sz="quarter" idx="2"/>
          </p:nvPr>
        </p:nvSpPr>
        <p:spPr>
          <a:xfrm>
            <a:off x="0" y="6513513"/>
            <a:ext cx="3962400" cy="342900"/>
          </a:xfrm>
          <a:prstGeom prst="rect">
            <a:avLst/>
          </a:prstGeom>
        </p:spPr>
        <p:txBody>
          <a:bodyPr vert="horz" lIns="91440" tIns="45720" rIns="91440" bIns="45720" rtlCol="0" anchor="b"/>
          <a:lstStyle>
            <a:lvl1pPr algn="l" eaLnBrk="1" hangingPunct="1">
              <a:defRPr sz="1200">
                <a:latin typeface="Rockwell" charset="0"/>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3"/>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DC965ECB-F284-854D-818F-5BC971CC7BF3}" type="slidenum">
              <a:rPr lang="en-US"/>
              <a:pPr>
                <a:defRPr/>
              </a:pPr>
              <a:t>‹#›</a:t>
            </a:fld>
            <a:endParaRPr lang="en-US"/>
          </a:p>
        </p:txBody>
      </p:sp>
    </p:spTree>
    <p:extLst>
      <p:ext uri="{BB962C8B-B14F-4D97-AF65-F5344CB8AC3E}">
        <p14:creationId xmlns:p14="http://schemas.microsoft.com/office/powerpoint/2010/main" val="263344975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svg>
</file>

<file path=ppt/media/image12.png>
</file>

<file path=ppt/media/image13.png>
</file>

<file path=ppt/media/image14.png>
</file>

<file path=ppt/media/image15.svg>
</file>

<file path=ppt/media/image16.png>
</file>

<file path=ppt/media/image17.svg>
</file>

<file path=ppt/media/image2.jpg>
</file>

<file path=ppt/media/image3.jpg>
</file>

<file path=ppt/media/image4.jpg>
</file>

<file path=ppt/media/image5.jp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pPr>
              <a:defRPr/>
            </a:pPr>
            <a:fld id="{0F85DB7A-A5FF-C04A-A4AA-98B39292EA77}" type="datetimeFigureOut">
              <a:rPr lang="en-US"/>
              <a:pPr>
                <a:defRPr/>
              </a:pPr>
              <a:t>2023-02-14</a:t>
            </a:fld>
            <a:endParaRPr lang="en-US"/>
          </a:p>
        </p:txBody>
      </p:sp>
      <p:sp>
        <p:nvSpPr>
          <p:cNvPr id="4" name="Slide Image Placeholder 3"/>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1A60B8F3-4DE0-044E-A0D2-83BDE6C791D5}" type="slidenum">
              <a:rPr lang="en-US"/>
              <a:pPr>
                <a:defRPr/>
              </a:pPr>
              <a:t>‹#›</a:t>
            </a:fld>
            <a:endParaRPr lang="en-US"/>
          </a:p>
        </p:txBody>
      </p:sp>
    </p:spTree>
    <p:extLst>
      <p:ext uri="{BB962C8B-B14F-4D97-AF65-F5344CB8AC3E}">
        <p14:creationId xmlns:p14="http://schemas.microsoft.com/office/powerpoint/2010/main" val="2455649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A60B8F3-4DE0-044E-A0D2-83BDE6C791D5}" type="slidenum">
              <a:rPr lang="en-US" smtClean="0"/>
              <a:pPr>
                <a:defRPr/>
              </a:pPr>
              <a:t>1</a:t>
            </a:fld>
            <a:endParaRPr lang="en-US"/>
          </a:p>
        </p:txBody>
      </p:sp>
    </p:spTree>
    <p:extLst>
      <p:ext uri="{BB962C8B-B14F-4D97-AF65-F5344CB8AC3E}">
        <p14:creationId xmlns:p14="http://schemas.microsoft.com/office/powerpoint/2010/main" val="1909425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A60B8F3-4DE0-044E-A0D2-83BDE6C791D5}" type="slidenum">
              <a:rPr lang="en-US" smtClean="0"/>
              <a:pPr>
                <a:defRPr/>
              </a:pPr>
              <a:t>2</a:t>
            </a:fld>
            <a:endParaRPr lang="en-US"/>
          </a:p>
        </p:txBody>
      </p:sp>
    </p:spTree>
    <p:extLst>
      <p:ext uri="{BB962C8B-B14F-4D97-AF65-F5344CB8AC3E}">
        <p14:creationId xmlns:p14="http://schemas.microsoft.com/office/powerpoint/2010/main" val="2421788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A60B8F3-4DE0-044E-A0D2-83BDE6C791D5}" type="slidenum">
              <a:rPr lang="en-US" smtClean="0"/>
              <a:pPr>
                <a:defRPr/>
              </a:pPr>
              <a:t>3</a:t>
            </a:fld>
            <a:endParaRPr lang="en-US"/>
          </a:p>
        </p:txBody>
      </p:sp>
    </p:spTree>
    <p:extLst>
      <p:ext uri="{BB962C8B-B14F-4D97-AF65-F5344CB8AC3E}">
        <p14:creationId xmlns:p14="http://schemas.microsoft.com/office/powerpoint/2010/main" val="2528415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A60B8F3-4DE0-044E-A0D2-83BDE6C791D5}" type="slidenum">
              <a:rPr lang="en-US" smtClean="0"/>
              <a:pPr>
                <a:defRPr/>
              </a:pPr>
              <a:t>5</a:t>
            </a:fld>
            <a:endParaRPr lang="en-US"/>
          </a:p>
        </p:txBody>
      </p:sp>
    </p:spTree>
    <p:extLst>
      <p:ext uri="{BB962C8B-B14F-4D97-AF65-F5344CB8AC3E}">
        <p14:creationId xmlns:p14="http://schemas.microsoft.com/office/powerpoint/2010/main" val="2290578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A60B8F3-4DE0-044E-A0D2-83BDE6C791D5}" type="slidenum">
              <a:rPr lang="en-US" smtClean="0"/>
              <a:pPr>
                <a:defRPr/>
              </a:pPr>
              <a:t>8</a:t>
            </a:fld>
            <a:endParaRPr lang="en-US"/>
          </a:p>
        </p:txBody>
      </p:sp>
    </p:spTree>
    <p:extLst>
      <p:ext uri="{BB962C8B-B14F-4D97-AF65-F5344CB8AC3E}">
        <p14:creationId xmlns:p14="http://schemas.microsoft.com/office/powerpoint/2010/main" val="816555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A60B8F3-4DE0-044E-A0D2-83BDE6C791D5}" type="slidenum">
              <a:rPr lang="en-US" smtClean="0"/>
              <a:pPr>
                <a:defRPr/>
              </a:pPr>
              <a:t>9</a:t>
            </a:fld>
            <a:endParaRPr lang="en-US"/>
          </a:p>
        </p:txBody>
      </p:sp>
    </p:spTree>
    <p:extLst>
      <p:ext uri="{BB962C8B-B14F-4D97-AF65-F5344CB8AC3E}">
        <p14:creationId xmlns:p14="http://schemas.microsoft.com/office/powerpoint/2010/main" val="42546230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A60B8F3-4DE0-044E-A0D2-83BDE6C791D5}" type="slidenum">
              <a:rPr lang="en-US" smtClean="0"/>
              <a:pPr>
                <a:defRPr/>
              </a:pPr>
              <a:t>11</a:t>
            </a:fld>
            <a:endParaRPr lang="en-US"/>
          </a:p>
        </p:txBody>
      </p:sp>
    </p:spTree>
    <p:extLst>
      <p:ext uri="{BB962C8B-B14F-4D97-AF65-F5344CB8AC3E}">
        <p14:creationId xmlns:p14="http://schemas.microsoft.com/office/powerpoint/2010/main" val="9257894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p:cNvPicPr>
            <a:picLocks noChangeAspect="1"/>
          </p:cNvPicPr>
          <p:nvPr userDrawn="1"/>
        </p:nvPicPr>
        <p:blipFill>
          <a:blip r:embed="rId2"/>
          <a:stretch>
            <a:fillRect/>
          </a:stretch>
        </p:blipFill>
        <p:spPr>
          <a:xfrm>
            <a:off x="0" y="762"/>
            <a:ext cx="9141291" cy="5141976"/>
          </a:xfrm>
          <a:prstGeom prst="rect">
            <a:avLst/>
          </a:prstGeom>
        </p:spPr>
      </p:pic>
      <p:sp>
        <p:nvSpPr>
          <p:cNvPr id="6" name="Title 1"/>
          <p:cNvSpPr>
            <a:spLocks noGrp="1"/>
          </p:cNvSpPr>
          <p:nvPr>
            <p:ph type="title" hasCustomPrompt="1"/>
          </p:nvPr>
        </p:nvSpPr>
        <p:spPr>
          <a:xfrm>
            <a:off x="871298" y="1676188"/>
            <a:ext cx="8272702" cy="1334281"/>
          </a:xfrm>
        </p:spPr>
        <p:txBody>
          <a:bodyPr/>
          <a:lstStyle>
            <a:lvl1pPr algn="l">
              <a:lnSpc>
                <a:spcPct val="80000"/>
              </a:lnSpc>
              <a:defRPr sz="4800">
                <a:solidFill>
                  <a:schemeClr val="bg1"/>
                </a:solidFill>
              </a:defRPr>
            </a:lvl1pPr>
          </a:lstStyle>
          <a:p>
            <a:r>
              <a:rPr lang="en-US" dirty="0"/>
              <a:t>Presentation Title</a:t>
            </a:r>
            <a:br>
              <a:rPr lang="en-US" dirty="0"/>
            </a:br>
            <a:r>
              <a:rPr lang="en-US" dirty="0"/>
              <a:t>With Two Lines</a:t>
            </a:r>
          </a:p>
        </p:txBody>
      </p:sp>
      <p:sp>
        <p:nvSpPr>
          <p:cNvPr id="7" name="Text Placeholder 3"/>
          <p:cNvSpPr>
            <a:spLocks noGrp="1"/>
          </p:cNvSpPr>
          <p:nvPr>
            <p:ph type="body" sz="half" idx="2" hasCustomPrompt="1"/>
          </p:nvPr>
        </p:nvSpPr>
        <p:spPr>
          <a:xfrm>
            <a:off x="871299" y="3095756"/>
            <a:ext cx="8681355" cy="581025"/>
          </a:xfrm>
        </p:spPr>
        <p:txBody>
          <a:bodyPr rtlCol="0">
            <a:noAutofit/>
          </a:bodyPr>
          <a:lstStyle>
            <a:lvl1pPr marL="0" indent="0" algn="l">
              <a:buNone/>
              <a:defRPr kumimoji="0" sz="2400" b="0" i="0" u="none" strike="noStrike" kern="1200" cap="none" spc="0" normalizeH="0" baseline="0">
                <a:ln>
                  <a:noFill/>
                </a:ln>
                <a:solidFill>
                  <a:schemeClr val="bg1"/>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Presentation Subtitle</a:t>
            </a:r>
          </a:p>
        </p:txBody>
      </p:sp>
    </p:spTree>
    <p:extLst>
      <p:ext uri="{BB962C8B-B14F-4D97-AF65-F5344CB8AC3E}">
        <p14:creationId xmlns:p14="http://schemas.microsoft.com/office/powerpoint/2010/main" val="1276722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6" name="Rectangle 5"/>
          <p:cNvSpPr/>
          <p:nvPr userDrawn="1"/>
        </p:nvSpPr>
        <p:spPr>
          <a:xfrm>
            <a:off x="0" y="0"/>
            <a:ext cx="9144000" cy="51435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p:cNvPicPr>
            <a:picLocks noChangeAspect="1"/>
          </p:cNvPicPr>
          <p:nvPr userDrawn="1"/>
        </p:nvPicPr>
        <p:blipFill>
          <a:blip r:embed="rId2"/>
          <a:stretch>
            <a:fillRect/>
          </a:stretch>
        </p:blipFill>
        <p:spPr>
          <a:xfrm>
            <a:off x="0" y="762"/>
            <a:ext cx="9141291" cy="5141976"/>
          </a:xfrm>
          <a:prstGeom prst="rect">
            <a:avLst/>
          </a:prstGeom>
        </p:spPr>
      </p:pic>
      <p:sp>
        <p:nvSpPr>
          <p:cNvPr id="5" name="TextBox 4"/>
          <p:cNvSpPr txBox="1"/>
          <p:nvPr userDrawn="1"/>
        </p:nvSpPr>
        <p:spPr>
          <a:xfrm>
            <a:off x="786685" y="1042513"/>
            <a:ext cx="2170484" cy="646331"/>
          </a:xfrm>
          <a:prstGeom prst="rect">
            <a:avLst/>
          </a:prstGeom>
          <a:noFill/>
        </p:spPr>
        <p:txBody>
          <a:bodyPr wrap="square" rtlCol="0">
            <a:spAutoFit/>
          </a:bodyPr>
          <a:lstStyle/>
          <a:p>
            <a:r>
              <a:rPr lang="en-US" sz="1200" b="0" i="0" dirty="0">
                <a:solidFill>
                  <a:schemeClr val="bg1"/>
                </a:solidFill>
                <a:latin typeface="Cambria"/>
                <a:cs typeface="Cambria"/>
              </a:rPr>
              <a:t>DEPARTMENT OR UNIT NAME.</a:t>
            </a:r>
            <a:r>
              <a:rPr lang="en-US" sz="1200" b="0" i="0" baseline="0" dirty="0">
                <a:solidFill>
                  <a:schemeClr val="bg1"/>
                </a:solidFill>
                <a:latin typeface="Cambria"/>
                <a:cs typeface="Cambria"/>
              </a:rPr>
              <a:t> DELETE FROM MASTER SLIDE IF N/A</a:t>
            </a:r>
            <a:endParaRPr lang="en-US" sz="1200" b="0" i="0" dirty="0">
              <a:solidFill>
                <a:schemeClr val="bg1"/>
              </a:solidFill>
              <a:latin typeface="Cambria"/>
              <a:cs typeface="Cambria"/>
            </a:endParaRPr>
          </a:p>
        </p:txBody>
      </p:sp>
      <p:sp>
        <p:nvSpPr>
          <p:cNvPr id="8" name="Title 1"/>
          <p:cNvSpPr>
            <a:spLocks noGrp="1"/>
          </p:cNvSpPr>
          <p:nvPr>
            <p:ph type="title" hasCustomPrompt="1"/>
          </p:nvPr>
        </p:nvSpPr>
        <p:spPr>
          <a:xfrm>
            <a:off x="871298" y="2140561"/>
            <a:ext cx="8272702" cy="1334281"/>
          </a:xfrm>
        </p:spPr>
        <p:txBody>
          <a:bodyPr/>
          <a:lstStyle>
            <a:lvl1pPr algn="l">
              <a:lnSpc>
                <a:spcPct val="80000"/>
              </a:lnSpc>
              <a:defRPr sz="4800">
                <a:solidFill>
                  <a:schemeClr val="bg1"/>
                </a:solidFill>
              </a:defRPr>
            </a:lvl1pPr>
          </a:lstStyle>
          <a:p>
            <a:r>
              <a:rPr lang="en-US" dirty="0"/>
              <a:t>Presentation Title</a:t>
            </a:r>
            <a:br>
              <a:rPr lang="en-US" dirty="0"/>
            </a:br>
            <a:r>
              <a:rPr lang="en-US" dirty="0"/>
              <a:t>With Two Lines</a:t>
            </a:r>
          </a:p>
        </p:txBody>
      </p:sp>
      <p:sp>
        <p:nvSpPr>
          <p:cNvPr id="9" name="Text Placeholder 3"/>
          <p:cNvSpPr>
            <a:spLocks noGrp="1"/>
          </p:cNvSpPr>
          <p:nvPr>
            <p:ph type="body" sz="half" idx="2" hasCustomPrompt="1"/>
          </p:nvPr>
        </p:nvSpPr>
        <p:spPr>
          <a:xfrm>
            <a:off x="871299" y="3560129"/>
            <a:ext cx="8681355" cy="581025"/>
          </a:xfrm>
        </p:spPr>
        <p:txBody>
          <a:bodyPr rtlCol="0">
            <a:noAutofit/>
          </a:bodyPr>
          <a:lstStyle>
            <a:lvl1pPr marL="0" indent="0" algn="l">
              <a:buNone/>
              <a:defRPr kumimoji="0" sz="2400" b="0" i="0" u="none" strike="noStrike" kern="1200" cap="none" spc="0" normalizeH="0" baseline="0">
                <a:ln>
                  <a:noFill/>
                </a:ln>
                <a:solidFill>
                  <a:schemeClr val="bg1"/>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Presentation Subtitle</a:t>
            </a:r>
          </a:p>
        </p:txBody>
      </p:sp>
    </p:spTree>
    <p:extLst>
      <p:ext uri="{BB962C8B-B14F-4D97-AF65-F5344CB8AC3E}">
        <p14:creationId xmlns:p14="http://schemas.microsoft.com/office/powerpoint/2010/main" val="2849426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Title Placeholder 1"/>
          <p:cNvSpPr>
            <a:spLocks noGrp="1"/>
          </p:cNvSpPr>
          <p:nvPr>
            <p:ph type="title"/>
          </p:nvPr>
        </p:nvSpPr>
        <p:spPr bwMode="auto">
          <a:xfrm>
            <a:off x="289956" y="893853"/>
            <a:ext cx="8574644" cy="8370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ctr">
              <a:defRPr/>
            </a:lvl1pPr>
          </a:lstStyle>
          <a:p>
            <a:pPr lvl="0"/>
            <a:r>
              <a:rPr lang="en-US" dirty="0"/>
              <a:t>Click to edit Master title style</a:t>
            </a:r>
          </a:p>
        </p:txBody>
      </p:sp>
    </p:spTree>
    <p:extLst>
      <p:ext uri="{BB962C8B-B14F-4D97-AF65-F5344CB8AC3E}">
        <p14:creationId xmlns:p14="http://schemas.microsoft.com/office/powerpoint/2010/main" val="3625153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7560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ext Placeholder 2"/>
          <p:cNvSpPr>
            <a:spLocks noGrp="1"/>
          </p:cNvSpPr>
          <p:nvPr>
            <p:ph idx="1"/>
          </p:nvPr>
        </p:nvSpPr>
        <p:spPr bwMode="auto">
          <a:xfrm>
            <a:off x="692150" y="1475176"/>
            <a:ext cx="7734300" cy="32555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Placeholder 1"/>
          <p:cNvSpPr>
            <a:spLocks noGrp="1"/>
          </p:cNvSpPr>
          <p:nvPr>
            <p:ph type="title"/>
          </p:nvPr>
        </p:nvSpPr>
        <p:spPr bwMode="auto">
          <a:xfrm>
            <a:off x="289956" y="620803"/>
            <a:ext cx="8564088" cy="8370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ctr">
              <a:defRPr/>
            </a:lvl1pPr>
          </a:lstStyle>
          <a:p>
            <a:pPr lvl="0"/>
            <a:r>
              <a:rPr lang="en-US" dirty="0"/>
              <a:t>Click to edit Master title style</a:t>
            </a:r>
          </a:p>
        </p:txBody>
      </p:sp>
      <p:sp>
        <p:nvSpPr>
          <p:cNvPr id="5" name="Slide Number Placeholder 5">
            <a:extLst>
              <a:ext uri="{FF2B5EF4-FFF2-40B4-BE49-F238E27FC236}">
                <a16:creationId xmlns:a16="http://schemas.microsoft.com/office/drawing/2014/main" id="{43B4BD7A-95A1-4B44-AF40-6512C5E8CAEA}"/>
              </a:ext>
            </a:extLst>
          </p:cNvPr>
          <p:cNvSpPr>
            <a:spLocks noGrp="1"/>
          </p:cNvSpPr>
          <p:nvPr>
            <p:ph type="sldNum" sz="quarter" idx="4"/>
          </p:nvPr>
        </p:nvSpPr>
        <p:spPr>
          <a:xfrm>
            <a:off x="7049262" y="4767263"/>
            <a:ext cx="2057400" cy="274637"/>
          </a:xfrm>
          <a:prstGeom prst="rect">
            <a:avLst/>
          </a:prstGeom>
        </p:spPr>
        <p:txBody>
          <a:bodyPr vert="horz" lIns="91440" tIns="45720" rIns="91440" bIns="45720" rtlCol="0" anchor="ctr"/>
          <a:lstStyle>
            <a:lvl1pPr algn="r">
              <a:defRPr sz="1200">
                <a:solidFill>
                  <a:schemeClr val="bg1"/>
                </a:solidFill>
              </a:defRPr>
            </a:lvl1pPr>
          </a:lstStyle>
          <a:p>
            <a:fld id="{935F6298-3495-4A05-8EAC-0E99A861C3DA}" type="slidenum">
              <a:rPr lang="en-US" smtClean="0"/>
              <a:pPr/>
              <a:t>‹#›</a:t>
            </a:fld>
            <a:endParaRPr lang="en-US" dirty="0"/>
          </a:p>
        </p:txBody>
      </p:sp>
    </p:spTree>
    <p:extLst>
      <p:ext uri="{BB962C8B-B14F-4D97-AF65-F5344CB8AC3E}">
        <p14:creationId xmlns:p14="http://schemas.microsoft.com/office/powerpoint/2010/main" val="405278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92150" y="1869547"/>
            <a:ext cx="7727950" cy="2810403"/>
          </a:xfrm>
        </p:spPr>
        <p:txBody>
          <a:bodyPr>
            <a:normAutofit/>
          </a:bodyPr>
          <a:lstStyle>
            <a:lvl1pPr>
              <a:defRPr sz="1800">
                <a:latin typeface="Cambria"/>
                <a:cs typeface="Cambria"/>
              </a:defRPr>
            </a:lvl1pPr>
            <a:lvl2pPr>
              <a:defRPr sz="1800">
                <a:latin typeface="Cambria"/>
                <a:cs typeface="Cambria"/>
              </a:defRPr>
            </a:lvl2pPr>
            <a:lvl3pPr>
              <a:defRPr sz="1800">
                <a:latin typeface="Cambria"/>
                <a:cs typeface="Cambria"/>
              </a:defRPr>
            </a:lvl3pPr>
            <a:lvl4pPr>
              <a:defRPr sz="1800">
                <a:latin typeface="Cambria"/>
                <a:cs typeface="Cambria"/>
              </a:defRPr>
            </a:lvl4pPr>
            <a:lvl5pPr>
              <a:defRPr sz="1800">
                <a:latin typeface="Cambria"/>
                <a:cs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8" name="Text Placeholder 3"/>
          <p:cNvSpPr>
            <a:spLocks noGrp="1"/>
          </p:cNvSpPr>
          <p:nvPr>
            <p:ph type="body" sz="half" idx="10"/>
          </p:nvPr>
        </p:nvSpPr>
        <p:spPr>
          <a:xfrm>
            <a:off x="293821" y="1227240"/>
            <a:ext cx="8556357" cy="581025"/>
          </a:xfrm>
        </p:spPr>
        <p:txBody>
          <a:bodyPr rtlCol="0">
            <a:noAutofit/>
          </a:bodyPr>
          <a:lstStyle>
            <a:lvl1pPr marL="0" indent="0" algn="ctr">
              <a:buNone/>
              <a:defRPr kumimoji="0" sz="2400" b="0" i="0" u="none" strike="noStrike" kern="1200" cap="none" spc="0" normalizeH="0" baseline="0">
                <a:ln>
                  <a:noFill/>
                </a:ln>
                <a:solidFill>
                  <a:schemeClr val="accent3"/>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itle Placeholder 1"/>
          <p:cNvSpPr>
            <a:spLocks noGrp="1"/>
          </p:cNvSpPr>
          <p:nvPr>
            <p:ph type="title"/>
          </p:nvPr>
        </p:nvSpPr>
        <p:spPr bwMode="auto">
          <a:xfrm>
            <a:off x="289955" y="620803"/>
            <a:ext cx="8560223" cy="8370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ctr">
              <a:defRPr/>
            </a:lvl1pPr>
          </a:lstStyle>
          <a:p>
            <a:pPr lvl="0"/>
            <a:r>
              <a:rPr lang="en-US" dirty="0"/>
              <a:t>Click to edit Master title style</a:t>
            </a:r>
          </a:p>
        </p:txBody>
      </p:sp>
      <p:sp>
        <p:nvSpPr>
          <p:cNvPr id="6" name="Slide Number Placeholder 5">
            <a:extLst>
              <a:ext uri="{FF2B5EF4-FFF2-40B4-BE49-F238E27FC236}">
                <a16:creationId xmlns:a16="http://schemas.microsoft.com/office/drawing/2014/main" id="{233CA7A9-87DA-49F1-BB22-886C16845865}"/>
              </a:ext>
            </a:extLst>
          </p:cNvPr>
          <p:cNvSpPr>
            <a:spLocks noGrp="1"/>
          </p:cNvSpPr>
          <p:nvPr>
            <p:ph type="sldNum" sz="quarter" idx="4"/>
          </p:nvPr>
        </p:nvSpPr>
        <p:spPr>
          <a:xfrm>
            <a:off x="7049262" y="4767263"/>
            <a:ext cx="2057400" cy="274637"/>
          </a:xfrm>
          <a:prstGeom prst="rect">
            <a:avLst/>
          </a:prstGeom>
        </p:spPr>
        <p:txBody>
          <a:bodyPr vert="horz" lIns="91440" tIns="45720" rIns="91440" bIns="45720" rtlCol="0" anchor="ctr"/>
          <a:lstStyle>
            <a:lvl1pPr algn="r">
              <a:defRPr sz="1200">
                <a:solidFill>
                  <a:schemeClr val="bg1"/>
                </a:solidFill>
              </a:defRPr>
            </a:lvl1pPr>
          </a:lstStyle>
          <a:p>
            <a:fld id="{935F6298-3495-4A05-8EAC-0E99A861C3DA}" type="slidenum">
              <a:rPr lang="en-US" smtClean="0"/>
              <a:pPr/>
              <a:t>‹#›</a:t>
            </a:fld>
            <a:endParaRPr lang="en-US" dirty="0"/>
          </a:p>
        </p:txBody>
      </p:sp>
    </p:spTree>
    <p:extLst>
      <p:ext uri="{BB962C8B-B14F-4D97-AF65-F5344CB8AC3E}">
        <p14:creationId xmlns:p14="http://schemas.microsoft.com/office/powerpoint/2010/main" val="2998573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693871" y="2310792"/>
            <a:ext cx="3657600" cy="2268251"/>
          </a:xfrm>
        </p:spPr>
        <p:txBody>
          <a:bodyPr>
            <a:normAutofit/>
          </a:bodyPr>
          <a:lstStyle>
            <a:lvl1pPr>
              <a:defRPr sz="1800">
                <a:latin typeface="Cambria"/>
                <a:cs typeface="Cambria"/>
              </a:defRPr>
            </a:lvl1pPr>
            <a:lvl2pPr>
              <a:defRPr sz="1800">
                <a:latin typeface="Cambria"/>
                <a:cs typeface="Cambria"/>
              </a:defRPr>
            </a:lvl2pPr>
            <a:lvl3pPr>
              <a:defRPr sz="1800">
                <a:latin typeface="Cambria"/>
                <a:cs typeface="Cambria"/>
              </a:defRPr>
            </a:lvl3pPr>
            <a:lvl4pPr>
              <a:defRPr sz="1800">
                <a:latin typeface="Cambria"/>
                <a:cs typeface="Cambria"/>
              </a:defRPr>
            </a:lvl4pPr>
            <a:lvl5pPr>
              <a:defRPr sz="1800">
                <a:latin typeface="Cambria"/>
                <a:cs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Content Placeholder 5"/>
          <p:cNvSpPr>
            <a:spLocks noGrp="1"/>
          </p:cNvSpPr>
          <p:nvPr>
            <p:ph sz="quarter" idx="4"/>
          </p:nvPr>
        </p:nvSpPr>
        <p:spPr>
          <a:xfrm>
            <a:off x="4761308" y="2310792"/>
            <a:ext cx="3657600" cy="2268251"/>
          </a:xfrm>
        </p:spPr>
        <p:txBody>
          <a:bodyPr>
            <a:normAutofit/>
          </a:bodyPr>
          <a:lstStyle>
            <a:lvl1pPr>
              <a:defRPr sz="1800" b="0" i="0">
                <a:latin typeface="Cambria"/>
                <a:cs typeface="Cambria"/>
              </a:defRPr>
            </a:lvl1pPr>
            <a:lvl2pPr>
              <a:defRPr sz="1800">
                <a:latin typeface="Cambria"/>
                <a:cs typeface="Cambria"/>
              </a:defRPr>
            </a:lvl2pPr>
            <a:lvl3pPr>
              <a:defRPr sz="1800">
                <a:latin typeface="Cambria"/>
                <a:cs typeface="Cambria"/>
              </a:defRPr>
            </a:lvl3pPr>
            <a:lvl4pPr>
              <a:defRPr sz="1800">
                <a:latin typeface="Cambria"/>
                <a:cs typeface="Cambria"/>
              </a:defRPr>
            </a:lvl4pPr>
            <a:lvl5pPr>
              <a:defRPr sz="1800">
                <a:latin typeface="Cambria"/>
                <a:cs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3" name="Text Placeholder 2"/>
          <p:cNvSpPr>
            <a:spLocks noGrp="1"/>
          </p:cNvSpPr>
          <p:nvPr>
            <p:ph type="body" idx="1"/>
          </p:nvPr>
        </p:nvSpPr>
        <p:spPr>
          <a:xfrm>
            <a:off x="693871" y="2028404"/>
            <a:ext cx="3657600" cy="242047"/>
          </a:xfrm>
          <a:prstGeom prst="rect">
            <a:avLst/>
          </a:prstGeom>
          <a:solidFill>
            <a:schemeClr val="accent3"/>
          </a:solidFill>
        </p:spPr>
        <p:txBody>
          <a:bodyPr tIns="0" bIns="0" anchor="ctr">
            <a:noAutofit/>
          </a:bodyPr>
          <a:lstStyle>
            <a:lvl1pPr marL="0" indent="0" algn="ctr">
              <a:spcBef>
                <a:spcPts val="0"/>
              </a:spcBef>
              <a:buNone/>
              <a:defRPr sz="1600" b="0">
                <a:solidFill>
                  <a:schemeClr val="bg1"/>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 name="Text Placeholder 4"/>
          <p:cNvSpPr>
            <a:spLocks noGrp="1"/>
          </p:cNvSpPr>
          <p:nvPr>
            <p:ph type="body" sz="quarter" idx="3"/>
          </p:nvPr>
        </p:nvSpPr>
        <p:spPr>
          <a:xfrm>
            <a:off x="4761308" y="2028404"/>
            <a:ext cx="3657600" cy="242047"/>
          </a:xfrm>
          <a:prstGeom prst="rect">
            <a:avLst/>
          </a:prstGeom>
          <a:solidFill>
            <a:schemeClr val="accent3"/>
          </a:solidFill>
        </p:spPr>
        <p:txBody>
          <a:bodyPr tIns="0" bIns="0" anchor="ctr">
            <a:noAutofit/>
          </a:bodyPr>
          <a:lstStyle>
            <a:lvl1pPr marL="0" indent="0" algn="ctr">
              <a:spcBef>
                <a:spcPts val="0"/>
              </a:spcBef>
              <a:buNone/>
              <a:defRPr sz="1600" b="0">
                <a:solidFill>
                  <a:schemeClr val="bg1"/>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Text Placeholder 3"/>
          <p:cNvSpPr>
            <a:spLocks noGrp="1"/>
          </p:cNvSpPr>
          <p:nvPr>
            <p:ph type="body" sz="half" idx="10"/>
          </p:nvPr>
        </p:nvSpPr>
        <p:spPr>
          <a:xfrm>
            <a:off x="293821" y="1227240"/>
            <a:ext cx="8556357" cy="581025"/>
          </a:xfrm>
        </p:spPr>
        <p:txBody>
          <a:bodyPr rtlCol="0">
            <a:noAutofit/>
          </a:bodyPr>
          <a:lstStyle>
            <a:lvl1pPr marL="0" indent="0">
              <a:buNone/>
              <a:defRPr kumimoji="0" sz="2400" b="0" i="0" u="none" strike="noStrike" kern="1200" cap="none" spc="0" normalizeH="0" baseline="0">
                <a:ln>
                  <a:noFill/>
                </a:ln>
                <a:solidFill>
                  <a:schemeClr val="accent3"/>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Title Placeholder 1"/>
          <p:cNvSpPr>
            <a:spLocks noGrp="1"/>
          </p:cNvSpPr>
          <p:nvPr>
            <p:ph type="title"/>
          </p:nvPr>
        </p:nvSpPr>
        <p:spPr bwMode="auto">
          <a:xfrm>
            <a:off x="289955" y="620803"/>
            <a:ext cx="8560223" cy="8370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
        <p:nvSpPr>
          <p:cNvPr id="9" name="Slide Number Placeholder 5">
            <a:extLst>
              <a:ext uri="{FF2B5EF4-FFF2-40B4-BE49-F238E27FC236}">
                <a16:creationId xmlns:a16="http://schemas.microsoft.com/office/drawing/2014/main" id="{00038F20-CC9D-405A-AFBF-E8F86C9F5140}"/>
              </a:ext>
            </a:extLst>
          </p:cNvPr>
          <p:cNvSpPr>
            <a:spLocks noGrp="1"/>
          </p:cNvSpPr>
          <p:nvPr>
            <p:ph type="sldNum" sz="quarter" idx="11"/>
          </p:nvPr>
        </p:nvSpPr>
        <p:spPr>
          <a:xfrm>
            <a:off x="7049262" y="4767263"/>
            <a:ext cx="2057400" cy="274637"/>
          </a:xfrm>
          <a:prstGeom prst="rect">
            <a:avLst/>
          </a:prstGeom>
        </p:spPr>
        <p:txBody>
          <a:bodyPr vert="horz" lIns="91440" tIns="45720" rIns="91440" bIns="45720" rtlCol="0" anchor="ctr"/>
          <a:lstStyle>
            <a:lvl1pPr algn="r">
              <a:defRPr sz="1200">
                <a:solidFill>
                  <a:schemeClr val="bg1"/>
                </a:solidFill>
              </a:defRPr>
            </a:lvl1pPr>
          </a:lstStyle>
          <a:p>
            <a:fld id="{935F6298-3495-4A05-8EAC-0E99A861C3DA}" type="slidenum">
              <a:rPr lang="en-US" smtClean="0"/>
              <a:pPr/>
              <a:t>‹#›</a:t>
            </a:fld>
            <a:endParaRPr lang="en-US" dirty="0"/>
          </a:p>
        </p:txBody>
      </p:sp>
    </p:spTree>
    <p:extLst>
      <p:ext uri="{BB962C8B-B14F-4D97-AF65-F5344CB8AC3E}">
        <p14:creationId xmlns:p14="http://schemas.microsoft.com/office/powerpoint/2010/main" val="4138111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p:cNvPicPr>
            <a:picLocks noChangeAspect="1"/>
          </p:cNvPicPr>
          <p:nvPr userDrawn="1"/>
        </p:nvPicPr>
        <p:blipFill>
          <a:blip r:embed="rId2"/>
          <a:stretch>
            <a:fillRect/>
          </a:stretch>
        </p:blipFill>
        <p:spPr>
          <a:xfrm>
            <a:off x="0" y="762"/>
            <a:ext cx="9141291" cy="5141976"/>
          </a:xfrm>
          <a:prstGeom prst="rect">
            <a:avLst/>
          </a:prstGeom>
        </p:spPr>
      </p:pic>
      <p:pic>
        <p:nvPicPr>
          <p:cNvPr id="5" name="Picture 4">
            <a:extLst>
              <a:ext uri="{FF2B5EF4-FFF2-40B4-BE49-F238E27FC236}">
                <a16:creationId xmlns:a16="http://schemas.microsoft.com/office/drawing/2014/main" id="{7B1300D9-494A-0247-AA2A-551E518BA0A0}"/>
              </a:ext>
            </a:extLst>
          </p:cNvPr>
          <p:cNvPicPr>
            <a:picLocks noChangeAspect="1"/>
          </p:cNvPicPr>
          <p:nvPr userDrawn="1"/>
        </p:nvPicPr>
        <p:blipFill>
          <a:blip r:embed="rId3"/>
          <a:stretch>
            <a:fillRect/>
          </a:stretch>
        </p:blipFill>
        <p:spPr>
          <a:xfrm>
            <a:off x="-2709" y="1524"/>
            <a:ext cx="9141290" cy="5141976"/>
          </a:xfrm>
          <a:prstGeom prst="rect">
            <a:avLst/>
          </a:prstGeom>
        </p:spPr>
      </p:pic>
    </p:spTree>
    <p:extLst>
      <p:ext uri="{BB962C8B-B14F-4D97-AF65-F5344CB8AC3E}">
        <p14:creationId xmlns:p14="http://schemas.microsoft.com/office/powerpoint/2010/main" val="163677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10"/>
          <a:srcRect t="-5" b="85"/>
          <a:stretch/>
        </p:blipFill>
        <p:spPr>
          <a:xfrm>
            <a:off x="0" y="0"/>
            <a:ext cx="9144000" cy="5138928"/>
          </a:xfrm>
          <a:prstGeom prst="rect">
            <a:avLst/>
          </a:prstGeom>
        </p:spPr>
      </p:pic>
      <p:sp>
        <p:nvSpPr>
          <p:cNvPr id="1026" name="Title Placeholder 1"/>
          <p:cNvSpPr>
            <a:spLocks noGrp="1"/>
          </p:cNvSpPr>
          <p:nvPr>
            <p:ph type="title"/>
          </p:nvPr>
        </p:nvSpPr>
        <p:spPr bwMode="auto">
          <a:xfrm>
            <a:off x="289956" y="893853"/>
            <a:ext cx="7556500" cy="8370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289956" y="1722826"/>
            <a:ext cx="7556500" cy="31087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6D8625F-7634-4AF9-A34D-3493E8C0208A}"/>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935F6298-3495-4A05-8EAC-0E99A861C3D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4287" r:id="rId1"/>
    <p:sldLayoutId id="2147484289" r:id="rId2"/>
    <p:sldLayoutId id="2147484286" r:id="rId3"/>
    <p:sldLayoutId id="2147484285" r:id="rId4"/>
    <p:sldLayoutId id="2147484267" r:id="rId5"/>
    <p:sldLayoutId id="2147484269" r:id="rId6"/>
    <p:sldLayoutId id="2147484270" r:id="rId7"/>
    <p:sldLayoutId id="2147484265" r:id="rId8"/>
  </p:sldLayoutIdLst>
  <p:hf hdr="0" ftr="0" dt="0"/>
  <p:txStyles>
    <p:titleStyle>
      <a:lvl1pPr algn="l" rtl="0" eaLnBrk="0" fontAlgn="base" hangingPunct="0">
        <a:spcBef>
          <a:spcPct val="0"/>
        </a:spcBef>
        <a:spcAft>
          <a:spcPct val="0"/>
        </a:spcAft>
        <a:defRPr sz="3600" b="0" kern="1200">
          <a:solidFill>
            <a:schemeClr val="bg1"/>
          </a:solidFill>
          <a:latin typeface="Arial"/>
          <a:ea typeface="MS PGothic" panose="020B0600070205080204" pitchFamily="34" charset="-128"/>
          <a:cs typeface="Arial"/>
        </a:defRPr>
      </a:lvl1pPr>
      <a:lvl2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2pPr>
      <a:lvl3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3pPr>
      <a:lvl4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4pPr>
      <a:lvl5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5pPr>
      <a:lvl6pPr marL="457200" algn="l" rtl="0" fontAlgn="base">
        <a:spcBef>
          <a:spcPct val="0"/>
        </a:spcBef>
        <a:spcAft>
          <a:spcPct val="0"/>
        </a:spcAft>
        <a:defRPr sz="3600">
          <a:solidFill>
            <a:schemeClr val="accent2"/>
          </a:solidFill>
          <a:latin typeface="Rockwell" charset="0"/>
          <a:ea typeface="ＭＳ Ｐゴシック" charset="0"/>
          <a:cs typeface="ＭＳ Ｐゴシック" charset="0"/>
        </a:defRPr>
      </a:lvl6pPr>
      <a:lvl7pPr marL="914400" algn="l" rtl="0" fontAlgn="base">
        <a:spcBef>
          <a:spcPct val="0"/>
        </a:spcBef>
        <a:spcAft>
          <a:spcPct val="0"/>
        </a:spcAft>
        <a:defRPr sz="3600">
          <a:solidFill>
            <a:schemeClr val="accent2"/>
          </a:solidFill>
          <a:latin typeface="Rockwell" charset="0"/>
          <a:ea typeface="ＭＳ Ｐゴシック" charset="0"/>
          <a:cs typeface="ＭＳ Ｐゴシック" charset="0"/>
        </a:defRPr>
      </a:lvl7pPr>
      <a:lvl8pPr marL="1371600" algn="l" rtl="0" fontAlgn="base">
        <a:spcBef>
          <a:spcPct val="0"/>
        </a:spcBef>
        <a:spcAft>
          <a:spcPct val="0"/>
        </a:spcAft>
        <a:defRPr sz="3600">
          <a:solidFill>
            <a:schemeClr val="accent2"/>
          </a:solidFill>
          <a:latin typeface="Rockwell" charset="0"/>
          <a:ea typeface="ＭＳ Ｐゴシック" charset="0"/>
          <a:cs typeface="ＭＳ Ｐゴシック" charset="0"/>
        </a:defRPr>
      </a:lvl8pPr>
      <a:lvl9pPr marL="1828800" algn="l" rtl="0" fontAlgn="base">
        <a:spcBef>
          <a:spcPct val="0"/>
        </a:spcBef>
        <a:spcAft>
          <a:spcPct val="0"/>
        </a:spcAft>
        <a:defRPr sz="3600">
          <a:solidFill>
            <a:schemeClr val="accent2"/>
          </a:solidFill>
          <a:latin typeface="Rockwell" charset="0"/>
          <a:ea typeface="ＭＳ Ｐゴシック" charset="0"/>
          <a:cs typeface="ＭＳ Ｐゴシック" charset="0"/>
        </a:defRPr>
      </a:lvl9pPr>
    </p:titleStyle>
    <p:body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36216" y="1603022"/>
            <a:ext cx="8407783" cy="808067"/>
          </a:xfrm>
        </p:spPr>
        <p:txBody>
          <a:bodyPr/>
          <a:lstStyle/>
          <a:p>
            <a:pPr algn="ctr"/>
            <a:r>
              <a:rPr lang="en-US" dirty="0">
                <a:effectLst>
                  <a:outerShdw blurRad="38100" dist="38100" dir="2700000" algn="tl">
                    <a:srgbClr val="000000">
                      <a:alpha val="43137"/>
                    </a:srgbClr>
                  </a:outerShdw>
                </a:effectLst>
              </a:rPr>
              <a:t>Programmed IO for x86</a:t>
            </a:r>
          </a:p>
        </p:txBody>
      </p:sp>
      <p:sp>
        <p:nvSpPr>
          <p:cNvPr id="5" name="Text Placeholder 4"/>
          <p:cNvSpPr>
            <a:spLocks noGrp="1"/>
          </p:cNvSpPr>
          <p:nvPr>
            <p:ph type="body" sz="half" idx="2"/>
          </p:nvPr>
        </p:nvSpPr>
        <p:spPr>
          <a:xfrm>
            <a:off x="736217" y="2411090"/>
            <a:ext cx="8407783" cy="623056"/>
          </a:xfrm>
        </p:spPr>
        <p:txBody>
          <a:bodyPr/>
          <a:lstStyle/>
          <a:p>
            <a:pPr algn="ctr"/>
            <a:r>
              <a:rPr lang="en-US" dirty="0">
                <a:effectLst>
                  <a:outerShdw blurRad="38100" dist="38100" dir="2700000" algn="tl">
                    <a:srgbClr val="000000">
                      <a:alpha val="43137"/>
                    </a:srgbClr>
                  </a:outerShdw>
                </a:effectLst>
              </a:rPr>
              <a:t>Talking to Hardware with Code</a:t>
            </a:r>
            <a:endParaRPr lang="en-US" sz="2000" i="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506485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89E3362-48CC-494B-B9BA-A5EB93E3725C}"/>
              </a:ext>
            </a:extLst>
          </p:cNvPr>
          <p:cNvSpPr>
            <a:spLocks noGrp="1"/>
          </p:cNvSpPr>
          <p:nvPr>
            <p:ph idx="1"/>
          </p:nvPr>
        </p:nvSpPr>
        <p:spPr>
          <a:xfrm>
            <a:off x="378896" y="1475176"/>
            <a:ext cx="8436728" cy="3292087"/>
          </a:xfrm>
        </p:spPr>
        <p:txBody>
          <a:bodyPr/>
          <a:lstStyle/>
          <a:p>
            <a:pPr marL="0" indent="0">
              <a:buNone/>
            </a:pPr>
            <a:r>
              <a:rPr lang="en-US" dirty="0">
                <a:effectLst>
                  <a:outerShdw blurRad="38100" dist="38100" dir="2700000" algn="tl">
                    <a:srgbClr val="000000">
                      <a:alpha val="43137"/>
                    </a:srgbClr>
                  </a:outerShdw>
                </a:effectLst>
              </a:rPr>
              <a:t>While exact data format varies by device, mice deliver information about…</a:t>
            </a:r>
          </a:p>
          <a:p>
            <a:pPr>
              <a:spcBef>
                <a:spcPts val="600"/>
              </a:spcBef>
            </a:pPr>
            <a:r>
              <a:rPr lang="en-US" dirty="0">
                <a:effectLst>
                  <a:outerShdw blurRad="38100" dist="38100" dir="2700000" algn="tl">
                    <a:srgbClr val="000000">
                      <a:alpha val="43137"/>
                    </a:srgbClr>
                  </a:outerShdw>
                </a:effectLst>
              </a:rPr>
              <a:t>Button presses (1+ buttons)</a:t>
            </a:r>
          </a:p>
          <a:p>
            <a:pPr>
              <a:spcBef>
                <a:spcPts val="600"/>
              </a:spcBef>
            </a:pPr>
            <a:r>
              <a:rPr lang="en-US" dirty="0">
                <a:effectLst>
                  <a:outerShdw blurRad="38100" dist="38100" dir="2700000" algn="tl">
                    <a:srgbClr val="000000">
                      <a:alpha val="43137"/>
                    </a:srgbClr>
                  </a:outerShdw>
                </a:effectLst>
              </a:rPr>
              <a:t>Button releases (1+ buttons)</a:t>
            </a:r>
          </a:p>
          <a:p>
            <a:pPr>
              <a:spcBef>
                <a:spcPts val="600"/>
              </a:spcBef>
            </a:pPr>
            <a:r>
              <a:rPr lang="en-US" dirty="0">
                <a:effectLst>
                  <a:outerShdw blurRad="38100" dist="38100" dir="2700000" algn="tl">
                    <a:srgbClr val="000000">
                      <a:alpha val="43137"/>
                    </a:srgbClr>
                  </a:outerShdw>
                </a:effectLst>
              </a:rPr>
              <a:t>Movement magnitude (2 axes)</a:t>
            </a:r>
          </a:p>
          <a:p>
            <a:pPr>
              <a:spcBef>
                <a:spcPts val="600"/>
              </a:spcBef>
            </a:pPr>
            <a:r>
              <a:rPr lang="en-US" dirty="0">
                <a:effectLst>
                  <a:outerShdw blurRad="38100" dist="38100" dir="2700000" algn="tl">
                    <a:srgbClr val="000000">
                      <a:alpha val="43137"/>
                    </a:srgbClr>
                  </a:outerShdw>
                </a:effectLst>
              </a:rPr>
              <a:t>Movement sign / direction (2 axes)</a:t>
            </a:r>
          </a:p>
          <a:p>
            <a:pPr marL="0" indent="0">
              <a:spcBef>
                <a:spcPts val="600"/>
              </a:spcBef>
              <a:buNone/>
            </a:pPr>
            <a:endParaRPr lang="en-US" dirty="0">
              <a:effectLst>
                <a:outerShdw blurRad="38100" dist="38100" dir="2700000" algn="tl">
                  <a:srgbClr val="000000">
                    <a:alpha val="43137"/>
                  </a:srgbClr>
                </a:outerShdw>
              </a:effectLst>
            </a:endParaRPr>
          </a:p>
          <a:p>
            <a:pPr marL="0" indent="0" algn="just">
              <a:buNone/>
            </a:pPr>
            <a:r>
              <a:rPr lang="en-US" dirty="0">
                <a:effectLst>
                  <a:outerShdw blurRad="38100" dist="38100" dir="2700000" algn="tl">
                    <a:srgbClr val="000000">
                      <a:alpha val="43137"/>
                    </a:srgbClr>
                  </a:outerShdw>
                </a:effectLst>
              </a:rPr>
              <a:t>Mouse movement is returned in </a:t>
            </a:r>
            <a:r>
              <a:rPr lang="en-US" b="1" dirty="0">
                <a:solidFill>
                  <a:srgbClr val="00FF00"/>
                </a:solidFill>
                <a:effectLst>
                  <a:outerShdw blurRad="38100" dist="38100" dir="2700000" algn="tl">
                    <a:srgbClr val="000000">
                      <a:alpha val="43137"/>
                    </a:srgbClr>
                  </a:outerShdw>
                </a:effectLst>
              </a:rPr>
              <a:t>mickeys</a:t>
            </a:r>
            <a:r>
              <a:rPr lang="en-US" dirty="0">
                <a:effectLst>
                  <a:outerShdw blurRad="38100" dist="38100" dir="2700000" algn="tl">
                    <a:srgbClr val="000000">
                      <a:alpha val="43137"/>
                    </a:srgbClr>
                  </a:outerShdw>
                </a:effectLst>
              </a:rPr>
              <a:t> (about 127 µm or 0.005 inches), which can be converted into screen position (e.g., “8 x-mickeys per x-pixel”).</a:t>
            </a:r>
          </a:p>
        </p:txBody>
      </p:sp>
      <p:sp>
        <p:nvSpPr>
          <p:cNvPr id="3" name="Title 2">
            <a:extLst>
              <a:ext uri="{FF2B5EF4-FFF2-40B4-BE49-F238E27FC236}">
                <a16:creationId xmlns:a16="http://schemas.microsoft.com/office/drawing/2014/main" id="{77340894-E066-47B8-BDFF-0EC5C73E0EDA}"/>
              </a:ext>
            </a:extLst>
          </p:cNvPr>
          <p:cNvSpPr>
            <a:spLocks noGrp="1"/>
          </p:cNvSpPr>
          <p:nvPr>
            <p:ph type="title"/>
          </p:nvPr>
        </p:nvSpPr>
        <p:spPr/>
        <p:txBody>
          <a:bodyPr/>
          <a:lstStyle/>
          <a:p>
            <a:r>
              <a:rPr lang="en-US" dirty="0">
                <a:effectLst>
                  <a:outerShdw blurRad="38100" dist="38100" dir="2700000" algn="tl">
                    <a:srgbClr val="000000">
                      <a:alpha val="43137"/>
                    </a:srgbClr>
                  </a:outerShdw>
                </a:effectLst>
              </a:rPr>
              <a:t>Programmed IO: Mouse Example</a:t>
            </a:r>
          </a:p>
        </p:txBody>
      </p:sp>
      <p:sp>
        <p:nvSpPr>
          <p:cNvPr id="4" name="Slide Number Placeholder 3">
            <a:extLst>
              <a:ext uri="{FF2B5EF4-FFF2-40B4-BE49-F238E27FC236}">
                <a16:creationId xmlns:a16="http://schemas.microsoft.com/office/drawing/2014/main" id="{F9A5A62D-475C-4AE7-B124-99074931D7A6}"/>
              </a:ext>
            </a:extLst>
          </p:cNvPr>
          <p:cNvSpPr>
            <a:spLocks noGrp="1"/>
          </p:cNvSpPr>
          <p:nvPr>
            <p:ph type="sldNum" sz="quarter" idx="4"/>
          </p:nvPr>
        </p:nvSpPr>
        <p:spPr/>
        <p:txBody>
          <a:bodyPr/>
          <a:lstStyle/>
          <a:p>
            <a:fld id="{935F6298-3495-4A05-8EAC-0E99A861C3DA}" type="slidenum">
              <a:rPr lang="en-US" smtClean="0"/>
              <a:pPr/>
              <a:t>10</a:t>
            </a:fld>
            <a:endParaRPr lang="en-US" dirty="0"/>
          </a:p>
        </p:txBody>
      </p:sp>
    </p:spTree>
    <p:extLst>
      <p:ext uri="{BB962C8B-B14F-4D97-AF65-F5344CB8AC3E}">
        <p14:creationId xmlns:p14="http://schemas.microsoft.com/office/powerpoint/2010/main" val="35506968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BDCDF3-000D-420B-997D-215673861A6A}"/>
              </a:ext>
            </a:extLst>
          </p:cNvPr>
          <p:cNvSpPr>
            <a:spLocks noGrp="1"/>
          </p:cNvSpPr>
          <p:nvPr>
            <p:ph idx="1"/>
          </p:nvPr>
        </p:nvSpPr>
        <p:spPr>
          <a:xfrm>
            <a:off x="692149" y="1411676"/>
            <a:ext cx="8123475" cy="1631763"/>
          </a:xfrm>
        </p:spPr>
        <p:txBody>
          <a:bodyPr/>
          <a:lstStyle/>
          <a:p>
            <a:pPr marL="0" indent="0">
              <a:buNone/>
            </a:pPr>
            <a:r>
              <a:rPr lang="en-US" u="sng" dirty="0">
                <a:effectLst>
                  <a:outerShdw blurRad="38100" dist="38100" dir="2700000" algn="tl">
                    <a:srgbClr val="000000">
                      <a:alpha val="43137"/>
                    </a:srgbClr>
                  </a:outerShdw>
                </a:effectLst>
              </a:rPr>
              <a:t>To update a character device (e.g., mouse) state, we do the following:</a:t>
            </a:r>
          </a:p>
          <a:p>
            <a:pPr>
              <a:spcBef>
                <a:spcPts val="600"/>
              </a:spcBef>
            </a:pPr>
            <a:r>
              <a:rPr lang="en-US" dirty="0">
                <a:effectLst>
                  <a:outerShdw blurRad="38100" dist="38100" dir="2700000" algn="tl">
                    <a:srgbClr val="000000">
                      <a:alpha val="43137"/>
                    </a:srgbClr>
                  </a:outerShdw>
                </a:effectLst>
              </a:rPr>
              <a:t>Start from the current state (buttons up/down, X/Y location)</a:t>
            </a:r>
          </a:p>
          <a:p>
            <a:pPr>
              <a:spcBef>
                <a:spcPts val="600"/>
              </a:spcBef>
            </a:pPr>
            <a:r>
              <a:rPr lang="en-US" dirty="0">
                <a:effectLst>
                  <a:outerShdw blurRad="38100" dist="38100" dir="2700000" algn="tl">
                    <a:srgbClr val="000000">
                      <a:alpha val="43137"/>
                    </a:srgbClr>
                  </a:outerShdw>
                </a:effectLst>
              </a:rPr>
              <a:t>Treat data stream as event buffer, applying data to update current state</a:t>
            </a:r>
          </a:p>
          <a:p>
            <a:pPr>
              <a:spcBef>
                <a:spcPts val="600"/>
              </a:spcBef>
            </a:pPr>
            <a:r>
              <a:rPr lang="en-US" dirty="0">
                <a:effectLst>
                  <a:outerShdw blurRad="38100" dist="38100" dir="2700000" algn="tl">
                    <a:srgbClr val="000000">
                      <a:alpha val="43137"/>
                    </a:srgbClr>
                  </a:outerShdw>
                </a:effectLst>
              </a:rPr>
              <a:t>Reserve any unprocessed / incomplete stream elements for “later”</a:t>
            </a:r>
          </a:p>
        </p:txBody>
      </p:sp>
      <p:sp>
        <p:nvSpPr>
          <p:cNvPr id="3" name="Title 2">
            <a:extLst>
              <a:ext uri="{FF2B5EF4-FFF2-40B4-BE49-F238E27FC236}">
                <a16:creationId xmlns:a16="http://schemas.microsoft.com/office/drawing/2014/main" id="{530FF7CE-A5EB-4389-B6F5-882F6E558648}"/>
              </a:ext>
            </a:extLst>
          </p:cNvPr>
          <p:cNvSpPr>
            <a:spLocks noGrp="1"/>
          </p:cNvSpPr>
          <p:nvPr>
            <p:ph type="title"/>
          </p:nvPr>
        </p:nvSpPr>
        <p:spPr/>
        <p:txBody>
          <a:bodyPr/>
          <a:lstStyle/>
          <a:p>
            <a:r>
              <a:rPr lang="en-US" dirty="0">
                <a:effectLst>
                  <a:outerShdw blurRad="38100" dist="38100" dir="2700000" algn="tl">
                    <a:srgbClr val="000000">
                      <a:alpha val="43137"/>
                    </a:srgbClr>
                  </a:outerShdw>
                </a:effectLst>
              </a:rPr>
              <a:t>Processing Hardware State</a:t>
            </a:r>
          </a:p>
        </p:txBody>
      </p:sp>
      <p:sp>
        <p:nvSpPr>
          <p:cNvPr id="4" name="Slide Number Placeholder 3">
            <a:extLst>
              <a:ext uri="{FF2B5EF4-FFF2-40B4-BE49-F238E27FC236}">
                <a16:creationId xmlns:a16="http://schemas.microsoft.com/office/drawing/2014/main" id="{B562C486-C44A-41E1-99D2-4B2B3A4DA331}"/>
              </a:ext>
            </a:extLst>
          </p:cNvPr>
          <p:cNvSpPr>
            <a:spLocks noGrp="1"/>
          </p:cNvSpPr>
          <p:nvPr>
            <p:ph type="sldNum" sz="quarter" idx="4"/>
          </p:nvPr>
        </p:nvSpPr>
        <p:spPr/>
        <p:txBody>
          <a:bodyPr/>
          <a:lstStyle/>
          <a:p>
            <a:fld id="{935F6298-3495-4A05-8EAC-0E99A861C3DA}" type="slidenum">
              <a:rPr lang="en-US" smtClean="0"/>
              <a:pPr/>
              <a:t>11</a:t>
            </a:fld>
            <a:endParaRPr lang="en-US" dirty="0"/>
          </a:p>
        </p:txBody>
      </p:sp>
      <p:sp>
        <p:nvSpPr>
          <p:cNvPr id="5" name="Content Placeholder 1">
            <a:extLst>
              <a:ext uri="{FF2B5EF4-FFF2-40B4-BE49-F238E27FC236}">
                <a16:creationId xmlns:a16="http://schemas.microsoft.com/office/drawing/2014/main" id="{FBEA6254-148E-4FEC-94BF-E2D1DA7EB856}"/>
              </a:ext>
            </a:extLst>
          </p:cNvPr>
          <p:cNvSpPr txBox="1">
            <a:spLocks/>
          </p:cNvSpPr>
          <p:nvPr/>
        </p:nvSpPr>
        <p:spPr bwMode="auto">
          <a:xfrm>
            <a:off x="225337" y="3104629"/>
            <a:ext cx="1111409" cy="40219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defTabSz="914400">
              <a:buFont typeface="Wingdings" charset="2"/>
              <a:buNone/>
            </a:pPr>
            <a:r>
              <a:rPr lang="en-US" u="sng" dirty="0">
                <a:effectLst>
                  <a:outerShdw blurRad="38100" dist="38100" dir="2700000" algn="tl">
                    <a:srgbClr val="000000">
                      <a:alpha val="43137"/>
                    </a:srgbClr>
                  </a:outerShdw>
                </a:effectLst>
              </a:rPr>
              <a:t>Current</a:t>
            </a:r>
          </a:p>
        </p:txBody>
      </p:sp>
      <p:pic>
        <p:nvPicPr>
          <p:cNvPr id="9" name="Graphic 8">
            <a:extLst>
              <a:ext uri="{FF2B5EF4-FFF2-40B4-BE49-F238E27FC236}">
                <a16:creationId xmlns:a16="http://schemas.microsoft.com/office/drawing/2014/main" id="{1B034E27-76AA-42E8-B216-DD4839A50BE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6078" y="3513172"/>
            <a:ext cx="709928" cy="1187402"/>
          </a:xfrm>
          <a:prstGeom prst="rect">
            <a:avLst/>
          </a:prstGeom>
        </p:spPr>
      </p:pic>
      <p:pic>
        <p:nvPicPr>
          <p:cNvPr id="11" name="Graphic 10">
            <a:extLst>
              <a:ext uri="{FF2B5EF4-FFF2-40B4-BE49-F238E27FC236}">
                <a16:creationId xmlns:a16="http://schemas.microsoft.com/office/drawing/2014/main" id="{91337AB0-835C-40D7-98AE-0F00135C697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399403" y="3509206"/>
            <a:ext cx="709928" cy="1187401"/>
          </a:xfrm>
          <a:prstGeom prst="rect">
            <a:avLst/>
          </a:prstGeom>
        </p:spPr>
      </p:pic>
      <p:sp>
        <p:nvSpPr>
          <p:cNvPr id="13" name="TextBox 12">
            <a:extLst>
              <a:ext uri="{FF2B5EF4-FFF2-40B4-BE49-F238E27FC236}">
                <a16:creationId xmlns:a16="http://schemas.microsoft.com/office/drawing/2014/main" id="{1DB6FF59-9E2E-409C-99D6-BEDE36FA5BBB}"/>
              </a:ext>
            </a:extLst>
          </p:cNvPr>
          <p:cNvSpPr txBox="1"/>
          <p:nvPr/>
        </p:nvSpPr>
        <p:spPr>
          <a:xfrm>
            <a:off x="466495" y="4102908"/>
            <a:ext cx="656750" cy="369332"/>
          </a:xfrm>
          <a:prstGeom prst="rect">
            <a:avLst/>
          </a:prstGeom>
          <a:noFill/>
        </p:spPr>
        <p:txBody>
          <a:bodyPr wrap="square" rtlCol="0">
            <a:spAutoFit/>
          </a:bodyPr>
          <a:lstStyle/>
          <a:p>
            <a:pPr algn="ctr"/>
            <a:r>
              <a:rPr lang="en-US" dirty="0">
                <a:latin typeface="Cambria" panose="02040503050406030204" pitchFamily="18" charset="0"/>
                <a:ea typeface="Cambria" panose="02040503050406030204" pitchFamily="18" charset="0"/>
              </a:rPr>
              <a:t>5,10</a:t>
            </a:r>
          </a:p>
        </p:txBody>
      </p:sp>
      <p:sp>
        <p:nvSpPr>
          <p:cNvPr id="14" name="Content Placeholder 1">
            <a:extLst>
              <a:ext uri="{FF2B5EF4-FFF2-40B4-BE49-F238E27FC236}">
                <a16:creationId xmlns:a16="http://schemas.microsoft.com/office/drawing/2014/main" id="{76D49F29-6001-48FD-B262-FD549F77E35A}"/>
              </a:ext>
            </a:extLst>
          </p:cNvPr>
          <p:cNvSpPr txBox="1">
            <a:spLocks/>
          </p:cNvSpPr>
          <p:nvPr/>
        </p:nvSpPr>
        <p:spPr bwMode="auto">
          <a:xfrm>
            <a:off x="1213390" y="3110613"/>
            <a:ext cx="1737081" cy="40219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defTabSz="914400">
              <a:buFont typeface="Wingdings" charset="2"/>
              <a:buNone/>
            </a:pPr>
            <a:r>
              <a:rPr lang="en-US" u="sng" dirty="0">
                <a:effectLst>
                  <a:outerShdw blurRad="38100" dist="38100" dir="2700000" algn="tl">
                    <a:srgbClr val="000000">
                      <a:alpha val="43137"/>
                    </a:srgbClr>
                  </a:outerShdw>
                </a:effectLst>
              </a:rPr>
              <a:t>Data Reserve</a:t>
            </a:r>
          </a:p>
        </p:txBody>
      </p:sp>
      <p:sp>
        <p:nvSpPr>
          <p:cNvPr id="15" name="TextBox 14">
            <a:extLst>
              <a:ext uri="{FF2B5EF4-FFF2-40B4-BE49-F238E27FC236}">
                <a16:creationId xmlns:a16="http://schemas.microsoft.com/office/drawing/2014/main" id="{0ED0748E-3C4D-44C6-B629-97525656CBE6}"/>
              </a:ext>
            </a:extLst>
          </p:cNvPr>
          <p:cNvSpPr txBox="1"/>
          <p:nvPr/>
        </p:nvSpPr>
        <p:spPr>
          <a:xfrm>
            <a:off x="1339295" y="3551776"/>
            <a:ext cx="1485269" cy="580525"/>
          </a:xfrm>
          <a:prstGeom prst="rect">
            <a:avLst/>
          </a:prstGeom>
          <a:solidFill>
            <a:schemeClr val="bg1"/>
          </a:solidFill>
          <a:ln>
            <a:solidFill>
              <a:schemeClr val="tx1"/>
            </a:solidFill>
          </a:ln>
        </p:spPr>
        <p:txBody>
          <a:bodyPr wrap="square" lIns="18000" rIns="18000" rtlCol="0">
            <a:noAutofit/>
          </a:bodyPr>
          <a:lstStyle/>
          <a:p>
            <a:pPr algn="ctr"/>
            <a:r>
              <a:rPr lang="en-US" sz="1400" dirty="0">
                <a:latin typeface="Consolas" panose="020B0609020204030204" pitchFamily="49" charset="0"/>
                <a:ea typeface="Cambria" panose="02040503050406030204" pitchFamily="18" charset="0"/>
              </a:rPr>
              <a:t>X-Mickeys:  +5</a:t>
            </a:r>
          </a:p>
          <a:p>
            <a:pPr algn="ctr"/>
            <a:r>
              <a:rPr lang="en-US" sz="1400" dirty="0">
                <a:latin typeface="Consolas" panose="020B0609020204030204" pitchFamily="49" charset="0"/>
                <a:ea typeface="Cambria" panose="02040503050406030204" pitchFamily="18" charset="0"/>
              </a:rPr>
              <a:t>Y-Mickeys:  -3</a:t>
            </a:r>
          </a:p>
          <a:p>
            <a:pPr algn="ctr"/>
            <a:endParaRPr lang="en-US" sz="1000" dirty="0">
              <a:latin typeface="Consolas" panose="020B0609020204030204" pitchFamily="49" charset="0"/>
              <a:ea typeface="Cambria" panose="02040503050406030204" pitchFamily="18" charset="0"/>
            </a:endParaRPr>
          </a:p>
        </p:txBody>
      </p:sp>
      <p:sp>
        <p:nvSpPr>
          <p:cNvPr id="16" name="Content Placeholder 1">
            <a:extLst>
              <a:ext uri="{FF2B5EF4-FFF2-40B4-BE49-F238E27FC236}">
                <a16:creationId xmlns:a16="http://schemas.microsoft.com/office/drawing/2014/main" id="{4F59CF4E-41D5-4984-AC9E-7460BBFB728A}"/>
              </a:ext>
            </a:extLst>
          </p:cNvPr>
          <p:cNvSpPr txBox="1">
            <a:spLocks/>
          </p:cNvSpPr>
          <p:nvPr/>
        </p:nvSpPr>
        <p:spPr bwMode="auto">
          <a:xfrm>
            <a:off x="3533312" y="3111521"/>
            <a:ext cx="1377858" cy="40219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defTabSz="914400">
              <a:buFont typeface="Wingdings" charset="2"/>
              <a:buNone/>
            </a:pPr>
            <a:r>
              <a:rPr lang="en-US" u="sng" dirty="0">
                <a:effectLst>
                  <a:outerShdw blurRad="38100" dist="38100" dir="2700000" algn="tl">
                    <a:srgbClr val="000000">
                      <a:alpha val="43137"/>
                    </a:srgbClr>
                  </a:outerShdw>
                </a:effectLst>
              </a:rPr>
              <a:t>New Data</a:t>
            </a:r>
          </a:p>
        </p:txBody>
      </p:sp>
      <p:sp>
        <p:nvSpPr>
          <p:cNvPr id="17" name="TextBox 16">
            <a:extLst>
              <a:ext uri="{FF2B5EF4-FFF2-40B4-BE49-F238E27FC236}">
                <a16:creationId xmlns:a16="http://schemas.microsoft.com/office/drawing/2014/main" id="{66916D30-8692-4C5E-BFE0-B7915E4AD316}"/>
              </a:ext>
            </a:extLst>
          </p:cNvPr>
          <p:cNvSpPr txBox="1"/>
          <p:nvPr/>
        </p:nvSpPr>
        <p:spPr>
          <a:xfrm>
            <a:off x="3459084" y="3541672"/>
            <a:ext cx="1526314" cy="1122471"/>
          </a:xfrm>
          <a:prstGeom prst="rect">
            <a:avLst/>
          </a:prstGeom>
          <a:solidFill>
            <a:schemeClr val="bg1"/>
          </a:solidFill>
          <a:ln>
            <a:solidFill>
              <a:schemeClr val="tx1"/>
            </a:solidFill>
          </a:ln>
        </p:spPr>
        <p:txBody>
          <a:bodyPr wrap="square" lIns="18000" rIns="18000" rtlCol="0">
            <a:noAutofit/>
          </a:bodyPr>
          <a:lstStyle/>
          <a:p>
            <a:pPr algn="ctr"/>
            <a:r>
              <a:rPr lang="en-US" sz="1400" dirty="0">
                <a:latin typeface="Consolas" panose="020B0609020204030204" pitchFamily="49" charset="0"/>
                <a:ea typeface="Cambria" panose="02040503050406030204" pitchFamily="18" charset="0"/>
              </a:rPr>
              <a:t>X-Mickeys: +24</a:t>
            </a:r>
          </a:p>
          <a:p>
            <a:pPr algn="ctr"/>
            <a:r>
              <a:rPr lang="en-US" sz="1400" dirty="0">
                <a:latin typeface="Consolas" panose="020B0609020204030204" pitchFamily="49" charset="0"/>
                <a:ea typeface="Cambria" panose="02040503050406030204" pitchFamily="18" charset="0"/>
              </a:rPr>
              <a:t>Y-Mickeys: -10</a:t>
            </a:r>
          </a:p>
          <a:p>
            <a:pPr algn="ctr"/>
            <a:endParaRPr lang="en-US" sz="1000" dirty="0">
              <a:latin typeface="Consolas" panose="020B0609020204030204" pitchFamily="49" charset="0"/>
              <a:ea typeface="Cambria" panose="02040503050406030204" pitchFamily="18" charset="0"/>
            </a:endParaRPr>
          </a:p>
          <a:p>
            <a:pPr algn="ctr"/>
            <a:r>
              <a:rPr lang="en-US" sz="1400" dirty="0">
                <a:latin typeface="Consolas" panose="020B0609020204030204" pitchFamily="49" charset="0"/>
                <a:ea typeface="Cambria" panose="02040503050406030204" pitchFamily="18" charset="0"/>
              </a:rPr>
              <a:t>Left P/R:  0/1</a:t>
            </a:r>
          </a:p>
          <a:p>
            <a:pPr algn="ctr"/>
            <a:r>
              <a:rPr lang="en-US" sz="1400" dirty="0">
                <a:latin typeface="Consolas" panose="020B0609020204030204" pitchFamily="49" charset="0"/>
                <a:ea typeface="Cambria" panose="02040503050406030204" pitchFamily="18" charset="0"/>
              </a:rPr>
              <a:t>Right P/R: 1/0</a:t>
            </a:r>
          </a:p>
        </p:txBody>
      </p:sp>
      <p:sp>
        <p:nvSpPr>
          <p:cNvPr id="18" name="Plus Sign 17">
            <a:extLst>
              <a:ext uri="{FF2B5EF4-FFF2-40B4-BE49-F238E27FC236}">
                <a16:creationId xmlns:a16="http://schemas.microsoft.com/office/drawing/2014/main" id="{5B9637CB-5A74-48A2-BCE5-E54667A6297B}"/>
              </a:ext>
            </a:extLst>
          </p:cNvPr>
          <p:cNvSpPr/>
          <p:nvPr/>
        </p:nvSpPr>
        <p:spPr>
          <a:xfrm>
            <a:off x="2871824" y="3801328"/>
            <a:ext cx="540000" cy="540000"/>
          </a:xfrm>
          <a:prstGeom prst="mathPlus">
            <a:avLst/>
          </a:prstGeom>
          <a:gradFill flip="none" rotWithShape="1">
            <a:gsLst>
              <a:gs pos="0">
                <a:srgbClr val="008000"/>
              </a:gs>
              <a:gs pos="48000">
                <a:srgbClr val="00CC00"/>
              </a:gs>
              <a:gs pos="100000">
                <a:srgbClr val="00FF00"/>
              </a:gs>
            </a:gsLst>
            <a:lin ang="16200000" scaled="1"/>
            <a:tileRect/>
          </a:gradFill>
          <a:ln>
            <a:solidFill>
              <a:srgbClr val="00FF00"/>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ln>
                <a:solidFill>
                  <a:srgbClr val="00FF00"/>
                </a:solidFill>
              </a:ln>
            </a:endParaRPr>
          </a:p>
        </p:txBody>
      </p:sp>
      <p:sp>
        <p:nvSpPr>
          <p:cNvPr id="20" name="Arrow: Right 19">
            <a:extLst>
              <a:ext uri="{FF2B5EF4-FFF2-40B4-BE49-F238E27FC236}">
                <a16:creationId xmlns:a16="http://schemas.microsoft.com/office/drawing/2014/main" id="{38E144E4-8688-493F-B510-6C392BCBD0DB}"/>
              </a:ext>
            </a:extLst>
          </p:cNvPr>
          <p:cNvSpPr/>
          <p:nvPr/>
        </p:nvSpPr>
        <p:spPr>
          <a:xfrm>
            <a:off x="5079382" y="4010354"/>
            <a:ext cx="1274292" cy="121947"/>
          </a:xfrm>
          <a:prstGeom prst="rightArrow">
            <a:avLst>
              <a:gd name="adj1" fmla="val 32255"/>
              <a:gd name="adj2" fmla="val 109095"/>
            </a:avLst>
          </a:prstGeom>
          <a:gradFill flip="none" rotWithShape="1">
            <a:gsLst>
              <a:gs pos="0">
                <a:srgbClr val="008000"/>
              </a:gs>
              <a:gs pos="48000">
                <a:srgbClr val="00CC00"/>
              </a:gs>
              <a:gs pos="100000">
                <a:srgbClr val="00FF00"/>
              </a:gs>
            </a:gsLst>
            <a:lin ang="16200000" scaled="1"/>
            <a:tileRect/>
          </a:gradFill>
          <a:ln>
            <a:solidFill>
              <a:srgbClr val="00FF00"/>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ln>
                <a:solidFill>
                  <a:srgbClr val="00FF00"/>
                </a:solidFill>
              </a:ln>
            </a:endParaRPr>
          </a:p>
        </p:txBody>
      </p:sp>
      <p:sp>
        <p:nvSpPr>
          <p:cNvPr id="21" name="TextBox 20">
            <a:extLst>
              <a:ext uri="{FF2B5EF4-FFF2-40B4-BE49-F238E27FC236}">
                <a16:creationId xmlns:a16="http://schemas.microsoft.com/office/drawing/2014/main" id="{8E93D810-98FC-4BDD-8D9F-0D60B6D795E4}"/>
              </a:ext>
            </a:extLst>
          </p:cNvPr>
          <p:cNvSpPr txBox="1"/>
          <p:nvPr/>
        </p:nvSpPr>
        <p:spPr>
          <a:xfrm>
            <a:off x="6425992" y="4113011"/>
            <a:ext cx="656750" cy="369332"/>
          </a:xfrm>
          <a:prstGeom prst="rect">
            <a:avLst/>
          </a:prstGeom>
          <a:noFill/>
        </p:spPr>
        <p:txBody>
          <a:bodyPr wrap="square" rtlCol="0">
            <a:spAutoFit/>
          </a:bodyPr>
          <a:lstStyle/>
          <a:p>
            <a:pPr algn="ctr"/>
            <a:r>
              <a:rPr lang="en-US" dirty="0">
                <a:latin typeface="Cambria" panose="02040503050406030204" pitchFamily="18" charset="0"/>
                <a:ea typeface="Cambria" panose="02040503050406030204" pitchFamily="18" charset="0"/>
              </a:rPr>
              <a:t>6,9</a:t>
            </a:r>
          </a:p>
        </p:txBody>
      </p:sp>
      <p:sp>
        <p:nvSpPr>
          <p:cNvPr id="22" name="Content Placeholder 1">
            <a:extLst>
              <a:ext uri="{FF2B5EF4-FFF2-40B4-BE49-F238E27FC236}">
                <a16:creationId xmlns:a16="http://schemas.microsoft.com/office/drawing/2014/main" id="{4C6D4A0F-401C-47EE-A9F0-E842B5E1A399}"/>
              </a:ext>
            </a:extLst>
          </p:cNvPr>
          <p:cNvSpPr txBox="1">
            <a:spLocks/>
          </p:cNvSpPr>
          <p:nvPr/>
        </p:nvSpPr>
        <p:spPr bwMode="auto">
          <a:xfrm>
            <a:off x="7108926" y="3108379"/>
            <a:ext cx="1737081" cy="40219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defTabSz="914400">
              <a:buFont typeface="Wingdings" charset="2"/>
              <a:buNone/>
            </a:pPr>
            <a:r>
              <a:rPr lang="en-US" u="sng" dirty="0">
                <a:effectLst>
                  <a:outerShdw blurRad="38100" dist="38100" dir="2700000" algn="tl">
                    <a:srgbClr val="000000">
                      <a:alpha val="43137"/>
                    </a:srgbClr>
                  </a:outerShdw>
                </a:effectLst>
              </a:rPr>
              <a:t>Data Reserve</a:t>
            </a:r>
          </a:p>
        </p:txBody>
      </p:sp>
      <p:sp>
        <p:nvSpPr>
          <p:cNvPr id="23" name="TextBox 22">
            <a:extLst>
              <a:ext uri="{FF2B5EF4-FFF2-40B4-BE49-F238E27FC236}">
                <a16:creationId xmlns:a16="http://schemas.microsoft.com/office/drawing/2014/main" id="{A3E33D1E-A08D-453D-98A9-727E77E0CF2C}"/>
              </a:ext>
            </a:extLst>
          </p:cNvPr>
          <p:cNvSpPr txBox="1"/>
          <p:nvPr/>
        </p:nvSpPr>
        <p:spPr>
          <a:xfrm>
            <a:off x="7229779" y="3549542"/>
            <a:ext cx="1485269" cy="563469"/>
          </a:xfrm>
          <a:prstGeom prst="rect">
            <a:avLst/>
          </a:prstGeom>
          <a:solidFill>
            <a:schemeClr val="bg1"/>
          </a:solidFill>
          <a:ln>
            <a:solidFill>
              <a:schemeClr val="tx1"/>
            </a:solidFill>
          </a:ln>
        </p:spPr>
        <p:txBody>
          <a:bodyPr wrap="square" lIns="18000" rIns="18000" rtlCol="0">
            <a:noAutofit/>
          </a:bodyPr>
          <a:lstStyle/>
          <a:p>
            <a:pPr algn="ctr"/>
            <a:r>
              <a:rPr lang="en-US" sz="1400" dirty="0">
                <a:latin typeface="Consolas" panose="020B0609020204030204" pitchFamily="49" charset="0"/>
                <a:ea typeface="Cambria" panose="02040503050406030204" pitchFamily="18" charset="0"/>
              </a:rPr>
              <a:t>X-Mickeys: +13</a:t>
            </a:r>
          </a:p>
          <a:p>
            <a:pPr algn="ctr"/>
            <a:r>
              <a:rPr lang="en-US" sz="1400" dirty="0">
                <a:latin typeface="Consolas" panose="020B0609020204030204" pitchFamily="49" charset="0"/>
                <a:ea typeface="Cambria" panose="02040503050406030204" pitchFamily="18" charset="0"/>
              </a:rPr>
              <a:t>Y-Mickeys:  -5</a:t>
            </a:r>
          </a:p>
          <a:p>
            <a:pPr algn="ctr"/>
            <a:endParaRPr lang="en-US" sz="1000" dirty="0">
              <a:latin typeface="Consolas" panose="020B0609020204030204" pitchFamily="49" charset="0"/>
              <a:ea typeface="Cambria" panose="02040503050406030204" pitchFamily="18" charset="0"/>
            </a:endParaRPr>
          </a:p>
        </p:txBody>
      </p:sp>
      <p:sp>
        <p:nvSpPr>
          <p:cNvPr id="24" name="Content Placeholder 1">
            <a:extLst>
              <a:ext uri="{FF2B5EF4-FFF2-40B4-BE49-F238E27FC236}">
                <a16:creationId xmlns:a16="http://schemas.microsoft.com/office/drawing/2014/main" id="{156F06DA-AA9F-43D8-B023-EF1AB82B052D}"/>
              </a:ext>
            </a:extLst>
          </p:cNvPr>
          <p:cNvSpPr txBox="1">
            <a:spLocks/>
          </p:cNvSpPr>
          <p:nvPr/>
        </p:nvSpPr>
        <p:spPr bwMode="auto">
          <a:xfrm>
            <a:off x="6194338" y="3107013"/>
            <a:ext cx="1111409" cy="40219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defTabSz="914400">
              <a:buFont typeface="Wingdings" charset="2"/>
              <a:buNone/>
            </a:pPr>
            <a:r>
              <a:rPr lang="en-US" u="sng" dirty="0">
                <a:effectLst>
                  <a:outerShdw blurRad="38100" dist="38100" dir="2700000" algn="tl">
                    <a:srgbClr val="000000">
                      <a:alpha val="43137"/>
                    </a:srgbClr>
                  </a:outerShdw>
                </a:effectLst>
              </a:rPr>
              <a:t>New</a:t>
            </a:r>
          </a:p>
        </p:txBody>
      </p:sp>
      <p:sp>
        <p:nvSpPr>
          <p:cNvPr id="26" name="TextBox 25">
            <a:extLst>
              <a:ext uri="{FF2B5EF4-FFF2-40B4-BE49-F238E27FC236}">
                <a16:creationId xmlns:a16="http://schemas.microsoft.com/office/drawing/2014/main" id="{857C23A3-D569-4FF6-AE9F-B1FD46057347}"/>
              </a:ext>
            </a:extLst>
          </p:cNvPr>
          <p:cNvSpPr txBox="1"/>
          <p:nvPr/>
        </p:nvSpPr>
        <p:spPr>
          <a:xfrm>
            <a:off x="4996770" y="3775284"/>
            <a:ext cx="1441922" cy="261610"/>
          </a:xfrm>
          <a:prstGeom prst="rect">
            <a:avLst/>
          </a:prstGeom>
          <a:noFill/>
        </p:spPr>
        <p:txBody>
          <a:bodyPr wrap="square">
            <a:spAutoFit/>
          </a:bodyPr>
          <a:lstStyle/>
          <a:p>
            <a:pPr algn="ctr"/>
            <a:r>
              <a:rPr lang="en-US" sz="1100" dirty="0">
                <a:solidFill>
                  <a:schemeClr val="bg1"/>
                </a:solidFill>
                <a:latin typeface="Consolas" panose="020B0609020204030204" pitchFamily="49" charset="0"/>
                <a:ea typeface="Cambria" panose="02040503050406030204" pitchFamily="18" charset="0"/>
              </a:rPr>
              <a:t>X: 16 mickeys/px</a:t>
            </a:r>
          </a:p>
        </p:txBody>
      </p:sp>
      <p:sp>
        <p:nvSpPr>
          <p:cNvPr id="27" name="TextBox 26">
            <a:extLst>
              <a:ext uri="{FF2B5EF4-FFF2-40B4-BE49-F238E27FC236}">
                <a16:creationId xmlns:a16="http://schemas.microsoft.com/office/drawing/2014/main" id="{11AC70F2-7E24-48FD-99A7-567376E0E559}"/>
              </a:ext>
            </a:extLst>
          </p:cNvPr>
          <p:cNvSpPr txBox="1"/>
          <p:nvPr/>
        </p:nvSpPr>
        <p:spPr>
          <a:xfrm>
            <a:off x="4990420" y="4090377"/>
            <a:ext cx="1441922" cy="261610"/>
          </a:xfrm>
          <a:prstGeom prst="rect">
            <a:avLst/>
          </a:prstGeom>
          <a:noFill/>
        </p:spPr>
        <p:txBody>
          <a:bodyPr wrap="square">
            <a:spAutoFit/>
          </a:bodyPr>
          <a:lstStyle/>
          <a:p>
            <a:pPr algn="ctr"/>
            <a:r>
              <a:rPr lang="en-US" sz="1100" dirty="0">
                <a:solidFill>
                  <a:schemeClr val="bg1"/>
                </a:solidFill>
                <a:latin typeface="Consolas" panose="020B0609020204030204" pitchFamily="49" charset="0"/>
                <a:ea typeface="Cambria" panose="02040503050406030204" pitchFamily="18" charset="0"/>
              </a:rPr>
              <a:t>Y:  8 mickeys/px</a:t>
            </a:r>
          </a:p>
        </p:txBody>
      </p:sp>
    </p:spTree>
    <p:extLst>
      <p:ext uri="{BB962C8B-B14F-4D97-AF65-F5344CB8AC3E}">
        <p14:creationId xmlns:p14="http://schemas.microsoft.com/office/powerpoint/2010/main" val="4283979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D89EB6-2204-442A-87B4-6B910A313BDB}"/>
              </a:ext>
            </a:extLst>
          </p:cNvPr>
          <p:cNvSpPr>
            <a:spLocks noGrp="1"/>
          </p:cNvSpPr>
          <p:nvPr>
            <p:ph idx="1"/>
          </p:nvPr>
        </p:nvSpPr>
        <p:spPr>
          <a:xfrm>
            <a:off x="571121" y="1396433"/>
            <a:ext cx="7923941" cy="2987758"/>
          </a:xfrm>
        </p:spPr>
        <p:txBody>
          <a:bodyPr/>
          <a:lstStyle/>
          <a:p>
            <a:pPr marL="0" indent="0">
              <a:spcBef>
                <a:spcPts val="600"/>
              </a:spcBef>
              <a:buNone/>
            </a:pPr>
            <a:r>
              <a:rPr lang="en-US" u="sng" dirty="0">
                <a:effectLst>
                  <a:outerShdw blurRad="38100" dist="38100" dir="2700000" algn="tl">
                    <a:srgbClr val="000000">
                      <a:alpha val="43137"/>
                    </a:srgbClr>
                  </a:outerShdw>
                </a:effectLst>
              </a:rPr>
              <a:t>Often, we control devices CPU program instructions (</a:t>
            </a:r>
            <a:r>
              <a:rPr lang="en-US" b="1" u="sng" dirty="0">
                <a:solidFill>
                  <a:srgbClr val="00FF00"/>
                </a:solidFill>
                <a:effectLst>
                  <a:outerShdw blurRad="38100" dist="38100" dir="2700000" algn="tl">
                    <a:srgbClr val="000000">
                      <a:alpha val="43137"/>
                    </a:srgbClr>
                  </a:outerShdw>
                </a:effectLst>
              </a:rPr>
              <a:t>programmed IO</a:t>
            </a:r>
            <a:r>
              <a:rPr lang="en-US" u="sng" dirty="0">
                <a:effectLst>
                  <a:outerShdw blurRad="38100" dist="38100" dir="2700000" algn="tl">
                    <a:srgbClr val="000000">
                      <a:alpha val="43137"/>
                    </a:srgbClr>
                  </a:outerShdw>
                </a:effectLst>
              </a:rPr>
              <a:t>).</a:t>
            </a:r>
          </a:p>
          <a:p>
            <a:pPr>
              <a:spcBef>
                <a:spcPts val="600"/>
              </a:spcBef>
            </a:pPr>
            <a:r>
              <a:rPr lang="en-US" dirty="0">
                <a:effectLst>
                  <a:outerShdw blurRad="38100" dist="38100" dir="2700000" algn="tl">
                    <a:srgbClr val="000000">
                      <a:alpha val="43137"/>
                    </a:srgbClr>
                  </a:outerShdw>
                </a:effectLst>
              </a:rPr>
              <a:t>Often on </a:t>
            </a:r>
            <a:r>
              <a:rPr lang="en-US" b="1" dirty="0">
                <a:solidFill>
                  <a:srgbClr val="FFC000"/>
                </a:solidFill>
                <a:effectLst>
                  <a:outerShdw blurRad="38100" dist="38100" dir="2700000" algn="tl">
                    <a:srgbClr val="000000">
                      <a:alpha val="43137"/>
                    </a:srgbClr>
                  </a:outerShdw>
                </a:effectLst>
              </a:rPr>
              <a:t>memory bus</a:t>
            </a:r>
            <a:r>
              <a:rPr lang="en-US" dirty="0">
                <a:effectLst>
                  <a:outerShdw blurRad="38100" dist="38100" dir="2700000" algn="tl">
                    <a:srgbClr val="000000">
                      <a:alpha val="43137"/>
                    </a:srgbClr>
                  </a:outerShdw>
                </a:effectLst>
              </a:rPr>
              <a:t> (“main” address space)</a:t>
            </a:r>
          </a:p>
          <a:p>
            <a:pPr>
              <a:spcBef>
                <a:spcPts val="600"/>
              </a:spcBef>
            </a:pPr>
            <a:r>
              <a:rPr lang="en-US" dirty="0">
                <a:effectLst>
                  <a:outerShdw blurRad="38100" dist="38100" dir="2700000" algn="tl">
                    <a:srgbClr val="000000">
                      <a:alpha val="43137"/>
                    </a:srgbClr>
                  </a:outerShdw>
                </a:effectLst>
              </a:rPr>
              <a:t>Sometimes on a </a:t>
            </a:r>
            <a:r>
              <a:rPr lang="en-US" b="1" dirty="0">
                <a:solidFill>
                  <a:srgbClr val="FFC000"/>
                </a:solidFill>
                <a:effectLst>
                  <a:outerShdw blurRad="38100" dist="38100" dir="2700000" algn="tl">
                    <a:srgbClr val="000000">
                      <a:alpha val="43137"/>
                    </a:srgbClr>
                  </a:outerShdw>
                </a:effectLst>
              </a:rPr>
              <a:t>data bus </a:t>
            </a:r>
            <a:r>
              <a:rPr lang="en-US" dirty="0">
                <a:effectLst>
                  <a:outerShdw blurRad="38100" dist="38100" dir="2700000" algn="tl">
                    <a:srgbClr val="000000">
                      <a:alpha val="43137"/>
                    </a:srgbClr>
                  </a:outerShdw>
                </a:effectLst>
              </a:rPr>
              <a:t>(separate address space)</a:t>
            </a:r>
          </a:p>
          <a:p>
            <a:pPr>
              <a:spcBef>
                <a:spcPts val="600"/>
              </a:spcBef>
            </a:pPr>
            <a:r>
              <a:rPr lang="en-US" dirty="0">
                <a:effectLst>
                  <a:outerShdw blurRad="38100" dist="38100" dir="2700000" algn="tl">
                    <a:srgbClr val="000000">
                      <a:alpha val="43137"/>
                    </a:srgbClr>
                  </a:outerShdw>
                </a:effectLst>
              </a:rPr>
              <a:t>Distinct from </a:t>
            </a:r>
            <a:r>
              <a:rPr lang="en-US" b="1" dirty="0">
                <a:solidFill>
                  <a:srgbClr val="FFC000"/>
                </a:solidFill>
                <a:effectLst>
                  <a:outerShdw blurRad="38100" dist="38100" dir="2700000" algn="tl">
                    <a:srgbClr val="000000">
                      <a:alpha val="43137"/>
                    </a:srgbClr>
                  </a:outerShdw>
                </a:effectLst>
              </a:rPr>
              <a:t>direct memory access</a:t>
            </a:r>
            <a:r>
              <a:rPr lang="en-US" dirty="0">
                <a:effectLst>
                  <a:outerShdw blurRad="38100" dist="38100" dir="2700000" algn="tl">
                    <a:srgbClr val="000000">
                      <a:alpha val="43137"/>
                    </a:srgbClr>
                  </a:outerShdw>
                </a:effectLst>
              </a:rPr>
              <a:t> (DMA), where </a:t>
            </a:r>
            <a:r>
              <a:rPr lang="en-US" b="1" i="1" dirty="0">
                <a:solidFill>
                  <a:srgbClr val="00FFFF"/>
                </a:solidFill>
                <a:effectLst>
                  <a:outerShdw blurRad="38100" dist="38100" dir="2700000" algn="tl">
                    <a:srgbClr val="000000">
                      <a:alpha val="43137"/>
                    </a:srgbClr>
                  </a:outerShdw>
                </a:effectLst>
              </a:rPr>
              <a:t>device</a:t>
            </a:r>
            <a:r>
              <a:rPr lang="en-US" dirty="0">
                <a:effectLst>
                  <a:outerShdw blurRad="38100" dist="38100" dir="2700000" algn="tl">
                    <a:srgbClr val="000000">
                      <a:alpha val="43137"/>
                    </a:srgbClr>
                  </a:outerShdw>
                </a:effectLst>
              </a:rPr>
              <a:t> runs code</a:t>
            </a:r>
          </a:p>
          <a:p>
            <a:pPr marL="0" indent="0">
              <a:spcBef>
                <a:spcPts val="600"/>
              </a:spcBef>
              <a:buNone/>
            </a:pPr>
            <a:endParaRPr lang="en-US" dirty="0">
              <a:effectLst>
                <a:outerShdw blurRad="38100" dist="38100" dir="2700000" algn="tl">
                  <a:srgbClr val="000000">
                    <a:alpha val="43137"/>
                  </a:srgbClr>
                </a:outerShdw>
              </a:effectLst>
            </a:endParaRPr>
          </a:p>
          <a:p>
            <a:pPr marL="0" indent="0" algn="just">
              <a:spcBef>
                <a:spcPts val="600"/>
              </a:spcBef>
              <a:buNone/>
            </a:pPr>
            <a:r>
              <a:rPr lang="en-US" dirty="0">
                <a:effectLst>
                  <a:outerShdw blurRad="38100" dist="38100" dir="2700000" algn="tl">
                    <a:srgbClr val="000000">
                      <a:alpha val="43137"/>
                    </a:srgbClr>
                  </a:outerShdw>
                </a:effectLst>
              </a:rPr>
              <a:t>Typical x86 processors use both port-mapped IO (device memory is accessed via data bus “ports”) and memory-mapped IO (device memory resides at main memory addresses).</a:t>
            </a:r>
          </a:p>
        </p:txBody>
      </p:sp>
      <p:sp>
        <p:nvSpPr>
          <p:cNvPr id="3" name="Title 2">
            <a:extLst>
              <a:ext uri="{FF2B5EF4-FFF2-40B4-BE49-F238E27FC236}">
                <a16:creationId xmlns:a16="http://schemas.microsoft.com/office/drawing/2014/main" id="{7777453D-6ACE-484D-8D9D-7FA46B5141BB}"/>
              </a:ext>
            </a:extLst>
          </p:cNvPr>
          <p:cNvSpPr>
            <a:spLocks noGrp="1"/>
          </p:cNvSpPr>
          <p:nvPr>
            <p:ph type="title"/>
          </p:nvPr>
        </p:nvSpPr>
        <p:spPr>
          <a:xfrm>
            <a:off x="212141" y="567799"/>
            <a:ext cx="8641903" cy="691767"/>
          </a:xfrm>
        </p:spPr>
        <p:txBody>
          <a:bodyPr/>
          <a:lstStyle/>
          <a:p>
            <a:pPr algn="ctr"/>
            <a:r>
              <a:rPr lang="en-US" dirty="0">
                <a:effectLst>
                  <a:outerShdw blurRad="38100" dist="38100" dir="2700000" algn="tl">
                    <a:srgbClr val="000000">
                      <a:alpha val="43137"/>
                    </a:srgbClr>
                  </a:outerShdw>
                </a:effectLst>
              </a:rPr>
              <a:t>What is “Programmed IO”?</a:t>
            </a:r>
          </a:p>
        </p:txBody>
      </p:sp>
      <p:sp>
        <p:nvSpPr>
          <p:cNvPr id="4" name="Slide Number Placeholder 3">
            <a:extLst>
              <a:ext uri="{FF2B5EF4-FFF2-40B4-BE49-F238E27FC236}">
                <a16:creationId xmlns:a16="http://schemas.microsoft.com/office/drawing/2014/main" id="{7AF662C1-AA94-484D-B88C-8F6861AF8E86}"/>
              </a:ext>
            </a:extLst>
          </p:cNvPr>
          <p:cNvSpPr>
            <a:spLocks noGrp="1"/>
          </p:cNvSpPr>
          <p:nvPr>
            <p:ph type="sldNum" sz="quarter" idx="4"/>
          </p:nvPr>
        </p:nvSpPr>
        <p:spPr/>
        <p:txBody>
          <a:bodyPr/>
          <a:lstStyle/>
          <a:p>
            <a:fld id="{935F6298-3495-4A05-8EAC-0E99A861C3DA}" type="slidenum">
              <a:rPr lang="en-US" smtClean="0"/>
              <a:pPr/>
              <a:t>2</a:t>
            </a:fld>
            <a:endParaRPr lang="en-US" dirty="0"/>
          </a:p>
        </p:txBody>
      </p:sp>
    </p:spTree>
    <p:extLst>
      <p:ext uri="{BB962C8B-B14F-4D97-AF65-F5344CB8AC3E}">
        <p14:creationId xmlns:p14="http://schemas.microsoft.com/office/powerpoint/2010/main" val="2940157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animEffect transition="in" filter="fade">
                                      <p:cBhvr>
                                        <p:cTn id="27"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2" name="Straight Arrow Connector 101">
            <a:extLst>
              <a:ext uri="{FF2B5EF4-FFF2-40B4-BE49-F238E27FC236}">
                <a16:creationId xmlns:a16="http://schemas.microsoft.com/office/drawing/2014/main" id="{E848D4CB-C467-4F51-8522-17D141C5803A}"/>
              </a:ext>
            </a:extLst>
          </p:cNvPr>
          <p:cNvCxnSpPr>
            <a:cxnSpLocks/>
          </p:cNvCxnSpPr>
          <p:nvPr/>
        </p:nvCxnSpPr>
        <p:spPr>
          <a:xfrm>
            <a:off x="5387005" y="1532534"/>
            <a:ext cx="0" cy="1064631"/>
          </a:xfrm>
          <a:prstGeom prst="straightConnector1">
            <a:avLst/>
          </a:prstGeom>
          <a:ln w="25400">
            <a:solidFill>
              <a:srgbClr val="00FF00"/>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D6EED46-7C3C-408B-81C6-EBD149F09C48}"/>
              </a:ext>
            </a:extLst>
          </p:cNvPr>
          <p:cNvSpPr>
            <a:spLocks noGrp="1"/>
          </p:cNvSpPr>
          <p:nvPr>
            <p:ph type="title"/>
          </p:nvPr>
        </p:nvSpPr>
        <p:spPr>
          <a:xfrm>
            <a:off x="689340" y="379662"/>
            <a:ext cx="7765321" cy="535406"/>
          </a:xfrm>
        </p:spPr>
        <p:txBody>
          <a:bodyPr/>
          <a:lstStyle/>
          <a:p>
            <a:r>
              <a:rPr lang="en-US" dirty="0">
                <a:effectLst>
                  <a:outerShdw blurRad="38100" dist="38100" dir="2700000" algn="tl">
                    <a:srgbClr val="000000">
                      <a:alpha val="43137"/>
                    </a:srgbClr>
                  </a:outerShdw>
                </a:effectLst>
              </a:rPr>
              <a:t>Device Memory Models</a:t>
            </a:r>
          </a:p>
        </p:txBody>
      </p:sp>
      <p:sp>
        <p:nvSpPr>
          <p:cNvPr id="3" name="Content Placeholder 2">
            <a:extLst>
              <a:ext uri="{FF2B5EF4-FFF2-40B4-BE49-F238E27FC236}">
                <a16:creationId xmlns:a16="http://schemas.microsoft.com/office/drawing/2014/main" id="{9044B3E8-E5E7-4B3A-9F18-82C0761D225B}"/>
              </a:ext>
            </a:extLst>
          </p:cNvPr>
          <p:cNvSpPr>
            <a:spLocks noGrp="1"/>
          </p:cNvSpPr>
          <p:nvPr>
            <p:ph idx="1"/>
          </p:nvPr>
        </p:nvSpPr>
        <p:spPr>
          <a:xfrm>
            <a:off x="3088648" y="1000592"/>
            <a:ext cx="2966562" cy="425952"/>
          </a:xfrm>
        </p:spPr>
        <p:txBody>
          <a:bodyPr/>
          <a:lstStyle/>
          <a:p>
            <a:pPr marL="0" indent="0" algn="ctr">
              <a:buNone/>
            </a:pPr>
            <a:r>
              <a:rPr lang="en-US" u="sng" dirty="0">
                <a:effectLst>
                  <a:outerShdw blurRad="38100" dist="38100" dir="2700000" algn="tl">
                    <a:srgbClr val="000000">
                      <a:alpha val="43137"/>
                    </a:srgbClr>
                  </a:outerShdw>
                </a:effectLst>
              </a:rPr>
              <a:t>Programmed IO Model</a:t>
            </a:r>
          </a:p>
        </p:txBody>
      </p:sp>
      <p:grpSp>
        <p:nvGrpSpPr>
          <p:cNvPr id="37" name="Group 36">
            <a:extLst>
              <a:ext uri="{FF2B5EF4-FFF2-40B4-BE49-F238E27FC236}">
                <a16:creationId xmlns:a16="http://schemas.microsoft.com/office/drawing/2014/main" id="{C6FE4569-2C8B-4441-8D12-5E49CC466000}"/>
              </a:ext>
            </a:extLst>
          </p:cNvPr>
          <p:cNvGrpSpPr/>
          <p:nvPr/>
        </p:nvGrpSpPr>
        <p:grpSpPr>
          <a:xfrm>
            <a:off x="1494403" y="1242302"/>
            <a:ext cx="1749190" cy="1628148"/>
            <a:chOff x="1924804" y="2693052"/>
            <a:chExt cx="1804742" cy="1804742"/>
          </a:xfrm>
        </p:grpSpPr>
        <p:pic>
          <p:nvPicPr>
            <p:cNvPr id="4" name="Graphic 3">
              <a:extLst>
                <a:ext uri="{FF2B5EF4-FFF2-40B4-BE49-F238E27FC236}">
                  <a16:creationId xmlns:a16="http://schemas.microsoft.com/office/drawing/2014/main" id="{CF17CD7D-8A36-4D9D-92F0-BDCDBF76B32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24804" y="2693052"/>
              <a:ext cx="1804742" cy="1804742"/>
            </a:xfrm>
            <a:prstGeom prst="rect">
              <a:avLst/>
            </a:prstGeom>
          </p:spPr>
        </p:pic>
        <p:sp>
          <p:nvSpPr>
            <p:cNvPr id="36" name="TextBox 35">
              <a:extLst>
                <a:ext uri="{FF2B5EF4-FFF2-40B4-BE49-F238E27FC236}">
                  <a16:creationId xmlns:a16="http://schemas.microsoft.com/office/drawing/2014/main" id="{11C0D66F-B145-49B1-AA6D-A1EAB9565FC6}"/>
                </a:ext>
              </a:extLst>
            </p:cNvPr>
            <p:cNvSpPr txBox="1"/>
            <p:nvPr/>
          </p:nvSpPr>
          <p:spPr>
            <a:xfrm>
              <a:off x="2043404" y="3303036"/>
              <a:ext cx="1567543" cy="615553"/>
            </a:xfrm>
            <a:prstGeom prst="rect">
              <a:avLst/>
            </a:prstGeom>
            <a:noFill/>
          </p:spPr>
          <p:txBody>
            <a:bodyPr wrap="square" rtlCol="0">
              <a:spAutoFit/>
            </a:bodyPr>
            <a:lstStyle/>
            <a:p>
              <a:pPr algn="ctr"/>
              <a:r>
                <a:rPr lang="en-US" sz="2400" dirty="0"/>
                <a:t>CPU</a:t>
              </a:r>
            </a:p>
          </p:txBody>
        </p:sp>
      </p:grpSp>
      <p:cxnSp>
        <p:nvCxnSpPr>
          <p:cNvPr id="50" name="Straight Arrow Connector 49">
            <a:extLst>
              <a:ext uri="{FF2B5EF4-FFF2-40B4-BE49-F238E27FC236}">
                <a16:creationId xmlns:a16="http://schemas.microsoft.com/office/drawing/2014/main" id="{C135E424-8793-4E57-8496-12DC745EE8B0}"/>
              </a:ext>
            </a:extLst>
          </p:cNvPr>
          <p:cNvCxnSpPr>
            <a:cxnSpLocks/>
          </p:cNvCxnSpPr>
          <p:nvPr/>
        </p:nvCxnSpPr>
        <p:spPr>
          <a:xfrm flipV="1">
            <a:off x="3128644" y="2440703"/>
            <a:ext cx="1722626" cy="9820"/>
          </a:xfrm>
          <a:prstGeom prst="straightConnector1">
            <a:avLst/>
          </a:prstGeom>
          <a:ln w="25400">
            <a:solidFill>
              <a:srgbClr val="FFFF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E184156D-2B6B-4668-9828-87F9D5AB772F}"/>
              </a:ext>
            </a:extLst>
          </p:cNvPr>
          <p:cNvCxnSpPr>
            <a:cxnSpLocks/>
          </p:cNvCxnSpPr>
          <p:nvPr/>
        </p:nvCxnSpPr>
        <p:spPr>
          <a:xfrm flipH="1">
            <a:off x="3071512" y="2531916"/>
            <a:ext cx="1779759" cy="0"/>
          </a:xfrm>
          <a:prstGeom prst="straightConnector1">
            <a:avLst/>
          </a:prstGeom>
          <a:ln w="25400">
            <a:solidFill>
              <a:srgbClr val="FFFF00"/>
            </a:solidFill>
            <a:headEnd w="lg" len="lg"/>
            <a:tailEnd type="stealth" w="lg" len="lg"/>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D256FAFC-EF9B-442F-BA51-754D6E2D4655}"/>
              </a:ext>
            </a:extLst>
          </p:cNvPr>
          <p:cNvSpPr/>
          <p:nvPr/>
        </p:nvSpPr>
        <p:spPr>
          <a:xfrm>
            <a:off x="3071512" y="1772463"/>
            <a:ext cx="1830424" cy="584775"/>
          </a:xfrm>
          <a:prstGeom prst="rect">
            <a:avLst/>
          </a:prstGeom>
          <a:noFill/>
          <a:ln>
            <a:noFill/>
          </a:ln>
        </p:spPr>
        <p:txBody>
          <a:bodyPr wrap="square">
            <a:spAutoFit/>
          </a:bodyPr>
          <a:lstStyle/>
          <a:p>
            <a:pPr algn="ctr"/>
            <a:r>
              <a:rPr lang="en-US" sz="1600" dirty="0">
                <a:solidFill>
                  <a:schemeClr val="bg1"/>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cs typeface="Times New Roman" panose="02020603050405020304" pitchFamily="18" charset="0"/>
              </a:rPr>
              <a:t>CPU Read/Writes Device Memory</a:t>
            </a:r>
          </a:p>
        </p:txBody>
      </p:sp>
      <p:grpSp>
        <p:nvGrpSpPr>
          <p:cNvPr id="39" name="Group 38">
            <a:extLst>
              <a:ext uri="{FF2B5EF4-FFF2-40B4-BE49-F238E27FC236}">
                <a16:creationId xmlns:a16="http://schemas.microsoft.com/office/drawing/2014/main" id="{B395CBA8-C0E0-4A3B-8B79-69BA167E2372}"/>
              </a:ext>
            </a:extLst>
          </p:cNvPr>
          <p:cNvGrpSpPr/>
          <p:nvPr/>
        </p:nvGrpSpPr>
        <p:grpSpPr>
          <a:xfrm>
            <a:off x="661775" y="3462875"/>
            <a:ext cx="1353557" cy="1353557"/>
            <a:chOff x="1924804" y="2693052"/>
            <a:chExt cx="1804742" cy="1804742"/>
          </a:xfrm>
        </p:grpSpPr>
        <p:pic>
          <p:nvPicPr>
            <p:cNvPr id="49" name="Graphic 48">
              <a:extLst>
                <a:ext uri="{FF2B5EF4-FFF2-40B4-BE49-F238E27FC236}">
                  <a16:creationId xmlns:a16="http://schemas.microsoft.com/office/drawing/2014/main" id="{6DDD7C22-58EA-452B-8075-BD04F544AB5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24804" y="2693052"/>
              <a:ext cx="1804742" cy="1804742"/>
            </a:xfrm>
            <a:prstGeom prst="rect">
              <a:avLst/>
            </a:prstGeom>
          </p:spPr>
        </p:pic>
        <p:sp>
          <p:nvSpPr>
            <p:cNvPr id="52" name="TextBox 51">
              <a:extLst>
                <a:ext uri="{FF2B5EF4-FFF2-40B4-BE49-F238E27FC236}">
                  <a16:creationId xmlns:a16="http://schemas.microsoft.com/office/drawing/2014/main" id="{1C5EDDEE-5318-4721-A225-470664E57873}"/>
                </a:ext>
              </a:extLst>
            </p:cNvPr>
            <p:cNvSpPr txBox="1"/>
            <p:nvPr/>
          </p:nvSpPr>
          <p:spPr>
            <a:xfrm>
              <a:off x="2043404" y="3258890"/>
              <a:ext cx="1567543" cy="615553"/>
            </a:xfrm>
            <a:prstGeom prst="rect">
              <a:avLst/>
            </a:prstGeom>
            <a:noFill/>
          </p:spPr>
          <p:txBody>
            <a:bodyPr wrap="square" rtlCol="0">
              <a:spAutoFit/>
            </a:bodyPr>
            <a:lstStyle/>
            <a:p>
              <a:pPr algn="ctr"/>
              <a:r>
                <a:rPr lang="en-US" sz="2400" dirty="0">
                  <a:latin typeface="Cambria" panose="02040503050406030204" pitchFamily="18" charset="0"/>
                  <a:ea typeface="Cambria" panose="02040503050406030204" pitchFamily="18" charset="0"/>
                </a:rPr>
                <a:t>CPU</a:t>
              </a:r>
            </a:p>
          </p:txBody>
        </p:sp>
      </p:grpSp>
      <p:grpSp>
        <p:nvGrpSpPr>
          <p:cNvPr id="53" name="Group 52">
            <a:extLst>
              <a:ext uri="{FF2B5EF4-FFF2-40B4-BE49-F238E27FC236}">
                <a16:creationId xmlns:a16="http://schemas.microsoft.com/office/drawing/2014/main" id="{E6A6D4C5-191E-41DB-9713-E6A6901A786F}"/>
              </a:ext>
            </a:extLst>
          </p:cNvPr>
          <p:cNvGrpSpPr/>
          <p:nvPr/>
        </p:nvGrpSpPr>
        <p:grpSpPr>
          <a:xfrm>
            <a:off x="2838238" y="3462875"/>
            <a:ext cx="1353557" cy="1353557"/>
            <a:chOff x="1924804" y="2693052"/>
            <a:chExt cx="1804742" cy="1804742"/>
          </a:xfrm>
        </p:grpSpPr>
        <p:pic>
          <p:nvPicPr>
            <p:cNvPr id="56" name="Graphic 55">
              <a:extLst>
                <a:ext uri="{FF2B5EF4-FFF2-40B4-BE49-F238E27FC236}">
                  <a16:creationId xmlns:a16="http://schemas.microsoft.com/office/drawing/2014/main" id="{D74378C5-E332-4E71-8533-476EBD31F905}"/>
                </a:ext>
              </a:extLst>
            </p:cNvPr>
            <p:cNvPicPr>
              <a:picLocks noChangeAspect="1"/>
            </p:cNvPicPr>
            <p:nvPr/>
          </p:nvPicPr>
          <p:blipFill>
            <a:blip r:embed="rId3">
              <a:duotone>
                <a:prstClr val="black"/>
                <a:schemeClr val="accent1">
                  <a:tint val="45000"/>
                  <a:satMod val="400000"/>
                </a:schemeClr>
              </a:duotone>
              <a:extLst>
                <a:ext uri="{96DAC541-7B7A-43D3-8B79-37D633B846F1}">
                  <asvg:svgBlip xmlns:asvg="http://schemas.microsoft.com/office/drawing/2016/SVG/main" r:embed="rId4"/>
                </a:ext>
              </a:extLst>
            </a:blip>
            <a:stretch>
              <a:fillRect/>
            </a:stretch>
          </p:blipFill>
          <p:spPr>
            <a:xfrm>
              <a:off x="1924804" y="2693052"/>
              <a:ext cx="1804742" cy="1804742"/>
            </a:xfrm>
            <a:prstGeom prst="rect">
              <a:avLst/>
            </a:prstGeom>
          </p:spPr>
        </p:pic>
        <p:sp>
          <p:nvSpPr>
            <p:cNvPr id="57" name="TextBox 56">
              <a:extLst>
                <a:ext uri="{FF2B5EF4-FFF2-40B4-BE49-F238E27FC236}">
                  <a16:creationId xmlns:a16="http://schemas.microsoft.com/office/drawing/2014/main" id="{AAE8A0D0-E100-4228-9E17-5A6AF99BC72A}"/>
                </a:ext>
              </a:extLst>
            </p:cNvPr>
            <p:cNvSpPr txBox="1"/>
            <p:nvPr/>
          </p:nvSpPr>
          <p:spPr>
            <a:xfrm>
              <a:off x="2122667" y="3158340"/>
              <a:ext cx="1436914" cy="738664"/>
            </a:xfrm>
            <a:prstGeom prst="rect">
              <a:avLst/>
            </a:prstGeom>
            <a:noFill/>
          </p:spPr>
          <p:txBody>
            <a:bodyPr wrap="square" rtlCol="0">
              <a:spAutoFit/>
            </a:bodyPr>
            <a:lstStyle/>
            <a:p>
              <a:pPr algn="ctr"/>
              <a:r>
                <a:rPr lang="en-US" sz="1500" dirty="0">
                  <a:latin typeface="Cambria" panose="02040503050406030204" pitchFamily="18" charset="0"/>
                  <a:ea typeface="Cambria" panose="02040503050406030204" pitchFamily="18" charset="0"/>
                  <a:cs typeface="Times New Roman" panose="02020603050405020304" pitchFamily="18" charset="0"/>
                </a:rPr>
                <a:t>DMA</a:t>
              </a:r>
              <a:br>
                <a:rPr lang="en-US" sz="1500" dirty="0">
                  <a:latin typeface="Cambria" panose="02040503050406030204" pitchFamily="18" charset="0"/>
                  <a:ea typeface="Cambria" panose="02040503050406030204" pitchFamily="18" charset="0"/>
                  <a:cs typeface="Times New Roman" panose="02020603050405020304" pitchFamily="18" charset="0"/>
                </a:rPr>
              </a:br>
              <a:r>
                <a:rPr lang="en-US" sz="1500" dirty="0">
                  <a:latin typeface="Cambria" panose="02040503050406030204" pitchFamily="18" charset="0"/>
                  <a:ea typeface="Cambria" panose="02040503050406030204" pitchFamily="18" charset="0"/>
                  <a:cs typeface="Times New Roman" panose="02020603050405020304" pitchFamily="18" charset="0"/>
                </a:rPr>
                <a:t>Controller</a:t>
              </a:r>
            </a:p>
          </p:txBody>
        </p:sp>
      </p:grpSp>
      <p:grpSp>
        <p:nvGrpSpPr>
          <p:cNvPr id="58" name="Group 57">
            <a:extLst>
              <a:ext uri="{FF2B5EF4-FFF2-40B4-BE49-F238E27FC236}">
                <a16:creationId xmlns:a16="http://schemas.microsoft.com/office/drawing/2014/main" id="{1D787A9B-3CC2-47CD-86CB-47BCA58C0A9F}"/>
              </a:ext>
            </a:extLst>
          </p:cNvPr>
          <p:cNvGrpSpPr/>
          <p:nvPr/>
        </p:nvGrpSpPr>
        <p:grpSpPr>
          <a:xfrm>
            <a:off x="4650716" y="3462875"/>
            <a:ext cx="1353557" cy="1353557"/>
            <a:chOff x="1924804" y="2693052"/>
            <a:chExt cx="1804742" cy="1804742"/>
          </a:xfrm>
        </p:grpSpPr>
        <p:pic>
          <p:nvPicPr>
            <p:cNvPr id="59" name="Graphic 58">
              <a:extLst>
                <a:ext uri="{FF2B5EF4-FFF2-40B4-BE49-F238E27FC236}">
                  <a16:creationId xmlns:a16="http://schemas.microsoft.com/office/drawing/2014/main" id="{4E4E0A35-FF4E-4742-9B18-7D1618DE26B8}"/>
                </a:ext>
              </a:extLst>
            </p:cNvPr>
            <p:cNvPicPr>
              <a:picLocks noChangeAspect="1"/>
            </p:cNvPicPr>
            <p:nvPr/>
          </p:nvPicPr>
          <p:blipFill>
            <a:blip r:embed="rId3">
              <a:duotone>
                <a:prstClr val="black"/>
                <a:schemeClr val="accent3">
                  <a:tint val="45000"/>
                  <a:satMod val="400000"/>
                </a:schemeClr>
              </a:duotone>
              <a:extLst>
                <a:ext uri="{96DAC541-7B7A-43D3-8B79-37D633B846F1}">
                  <asvg:svgBlip xmlns:asvg="http://schemas.microsoft.com/office/drawing/2016/SVG/main" r:embed="rId4"/>
                </a:ext>
              </a:extLst>
            </a:blip>
            <a:stretch>
              <a:fillRect/>
            </a:stretch>
          </p:blipFill>
          <p:spPr>
            <a:xfrm>
              <a:off x="1924804" y="2693052"/>
              <a:ext cx="1804742" cy="1804742"/>
            </a:xfrm>
            <a:prstGeom prst="rect">
              <a:avLst/>
            </a:prstGeom>
          </p:spPr>
        </p:pic>
        <p:sp>
          <p:nvSpPr>
            <p:cNvPr id="60" name="TextBox 59">
              <a:extLst>
                <a:ext uri="{FF2B5EF4-FFF2-40B4-BE49-F238E27FC236}">
                  <a16:creationId xmlns:a16="http://schemas.microsoft.com/office/drawing/2014/main" id="{2C4BE747-C3AE-4309-9C7E-7498B1F6BC73}"/>
                </a:ext>
              </a:extLst>
            </p:cNvPr>
            <p:cNvSpPr txBox="1"/>
            <p:nvPr/>
          </p:nvSpPr>
          <p:spPr>
            <a:xfrm>
              <a:off x="2148835" y="3182554"/>
              <a:ext cx="1436914" cy="738664"/>
            </a:xfrm>
            <a:prstGeom prst="rect">
              <a:avLst/>
            </a:prstGeom>
            <a:noFill/>
          </p:spPr>
          <p:txBody>
            <a:bodyPr wrap="square" rtlCol="0">
              <a:spAutoFit/>
            </a:bodyPr>
            <a:lstStyle/>
            <a:p>
              <a:pPr algn="ctr"/>
              <a:r>
                <a:rPr lang="en-US" sz="1500" dirty="0">
                  <a:latin typeface="Cambria" panose="02040503050406030204" pitchFamily="18" charset="0"/>
                  <a:ea typeface="Cambria" panose="02040503050406030204" pitchFamily="18" charset="0"/>
                  <a:cs typeface="Times New Roman" panose="02020603050405020304" pitchFamily="18" charset="0"/>
                </a:rPr>
                <a:t>Drive</a:t>
              </a:r>
              <a:br>
                <a:rPr lang="en-US" sz="1500" dirty="0">
                  <a:latin typeface="Cambria" panose="02040503050406030204" pitchFamily="18" charset="0"/>
                  <a:ea typeface="Cambria" panose="02040503050406030204" pitchFamily="18" charset="0"/>
                  <a:cs typeface="Times New Roman" panose="02020603050405020304" pitchFamily="18" charset="0"/>
                </a:rPr>
              </a:br>
              <a:r>
                <a:rPr lang="en-US" sz="1500" dirty="0">
                  <a:latin typeface="Cambria" panose="02040503050406030204" pitchFamily="18" charset="0"/>
                  <a:ea typeface="Cambria" panose="02040503050406030204" pitchFamily="18" charset="0"/>
                  <a:cs typeface="Times New Roman" panose="02020603050405020304" pitchFamily="18" charset="0"/>
                </a:rPr>
                <a:t>Controller</a:t>
              </a:r>
            </a:p>
          </p:txBody>
        </p:sp>
      </p:grpSp>
      <p:grpSp>
        <p:nvGrpSpPr>
          <p:cNvPr id="68" name="Group 67">
            <a:extLst>
              <a:ext uri="{FF2B5EF4-FFF2-40B4-BE49-F238E27FC236}">
                <a16:creationId xmlns:a16="http://schemas.microsoft.com/office/drawing/2014/main" id="{06A82F25-E46D-458C-823E-8A99509D7537}"/>
              </a:ext>
            </a:extLst>
          </p:cNvPr>
          <p:cNvGrpSpPr/>
          <p:nvPr/>
        </p:nvGrpSpPr>
        <p:grpSpPr>
          <a:xfrm>
            <a:off x="7226497" y="3444340"/>
            <a:ext cx="1353557" cy="1353557"/>
            <a:chOff x="1924804" y="2693052"/>
            <a:chExt cx="1804742" cy="1804742"/>
          </a:xfrm>
        </p:grpSpPr>
        <p:pic>
          <p:nvPicPr>
            <p:cNvPr id="69" name="Graphic 68">
              <a:extLst>
                <a:ext uri="{FF2B5EF4-FFF2-40B4-BE49-F238E27FC236}">
                  <a16:creationId xmlns:a16="http://schemas.microsoft.com/office/drawing/2014/main" id="{93918B6E-64A4-4CFB-A7B2-91478AB190B2}"/>
                </a:ext>
              </a:extLst>
            </p:cNvPr>
            <p:cNvPicPr>
              <a:picLocks noChangeAspect="1"/>
            </p:cNvPicPr>
            <p:nvPr/>
          </p:nvPicPr>
          <p:blipFill>
            <a:blip r:embed="rId3">
              <a:duotone>
                <a:prstClr val="black"/>
                <a:schemeClr val="accent4">
                  <a:tint val="45000"/>
                  <a:satMod val="400000"/>
                </a:schemeClr>
              </a:duotone>
              <a:extLst>
                <a:ext uri="{96DAC541-7B7A-43D3-8B79-37D633B846F1}">
                  <asvg:svgBlip xmlns:asvg="http://schemas.microsoft.com/office/drawing/2016/SVG/main" r:embed="rId4"/>
                </a:ext>
              </a:extLst>
            </a:blip>
            <a:stretch>
              <a:fillRect/>
            </a:stretch>
          </p:blipFill>
          <p:spPr>
            <a:xfrm>
              <a:off x="1924804" y="2693052"/>
              <a:ext cx="1804742" cy="1804742"/>
            </a:xfrm>
            <a:prstGeom prst="rect">
              <a:avLst/>
            </a:prstGeom>
          </p:spPr>
        </p:pic>
        <p:sp>
          <p:nvSpPr>
            <p:cNvPr id="70" name="TextBox 69">
              <a:extLst>
                <a:ext uri="{FF2B5EF4-FFF2-40B4-BE49-F238E27FC236}">
                  <a16:creationId xmlns:a16="http://schemas.microsoft.com/office/drawing/2014/main" id="{92BEB576-631D-4409-8378-722A92961A44}"/>
                </a:ext>
              </a:extLst>
            </p:cNvPr>
            <p:cNvSpPr txBox="1"/>
            <p:nvPr/>
          </p:nvSpPr>
          <p:spPr>
            <a:xfrm>
              <a:off x="2158803" y="3179925"/>
              <a:ext cx="1436914" cy="738664"/>
            </a:xfrm>
            <a:prstGeom prst="rect">
              <a:avLst/>
            </a:prstGeom>
            <a:noFill/>
          </p:spPr>
          <p:txBody>
            <a:bodyPr wrap="square" rtlCol="0">
              <a:spAutoFit/>
            </a:bodyPr>
            <a:lstStyle/>
            <a:p>
              <a:pPr algn="ctr"/>
              <a:r>
                <a:rPr lang="en-US" sz="1500" dirty="0">
                  <a:latin typeface="Cambria" panose="02040503050406030204" pitchFamily="18" charset="0"/>
                  <a:ea typeface="Cambria" panose="02040503050406030204" pitchFamily="18" charset="0"/>
                </a:rPr>
                <a:t>Main Memory</a:t>
              </a:r>
            </a:p>
          </p:txBody>
        </p:sp>
      </p:grpSp>
      <p:cxnSp>
        <p:nvCxnSpPr>
          <p:cNvPr id="74" name="Straight Arrow Connector 73">
            <a:extLst>
              <a:ext uri="{FF2B5EF4-FFF2-40B4-BE49-F238E27FC236}">
                <a16:creationId xmlns:a16="http://schemas.microsoft.com/office/drawing/2014/main" id="{C012D223-FA43-4AC1-A886-6A0393106720}"/>
              </a:ext>
            </a:extLst>
          </p:cNvPr>
          <p:cNvCxnSpPr>
            <a:cxnSpLocks/>
          </p:cNvCxnSpPr>
          <p:nvPr/>
        </p:nvCxnSpPr>
        <p:spPr>
          <a:xfrm>
            <a:off x="1915637" y="3706006"/>
            <a:ext cx="1028088" cy="0"/>
          </a:xfrm>
          <a:prstGeom prst="straightConnector1">
            <a:avLst/>
          </a:prstGeom>
          <a:ln w="25400">
            <a:solidFill>
              <a:srgbClr val="FFFF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41FDCDB8-4BD0-4E62-93D4-E2A51862C174}"/>
              </a:ext>
            </a:extLst>
          </p:cNvPr>
          <p:cNvCxnSpPr/>
          <p:nvPr/>
        </p:nvCxnSpPr>
        <p:spPr>
          <a:xfrm>
            <a:off x="4110579" y="3693974"/>
            <a:ext cx="617846" cy="0"/>
          </a:xfrm>
          <a:prstGeom prst="straightConnector1">
            <a:avLst/>
          </a:prstGeom>
          <a:ln w="25400">
            <a:solidFill>
              <a:srgbClr val="FFFF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87981D94-3D3D-4BE0-8ADD-DFAB9859E62F}"/>
              </a:ext>
            </a:extLst>
          </p:cNvPr>
          <p:cNvCxnSpPr>
            <a:cxnSpLocks/>
          </p:cNvCxnSpPr>
          <p:nvPr/>
        </p:nvCxnSpPr>
        <p:spPr>
          <a:xfrm>
            <a:off x="5920475" y="4180233"/>
            <a:ext cx="1430922" cy="0"/>
          </a:xfrm>
          <a:prstGeom prst="straightConnector1">
            <a:avLst/>
          </a:prstGeom>
          <a:ln w="25400">
            <a:solidFill>
              <a:srgbClr val="FFFF00"/>
            </a:solidFill>
            <a:headEnd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26B00BBC-4DFE-4914-8186-6DBB1BA52F33}"/>
              </a:ext>
            </a:extLst>
          </p:cNvPr>
          <p:cNvCxnSpPr>
            <a:cxnSpLocks/>
          </p:cNvCxnSpPr>
          <p:nvPr/>
        </p:nvCxnSpPr>
        <p:spPr>
          <a:xfrm flipH="1">
            <a:off x="4110579" y="4566263"/>
            <a:ext cx="617846" cy="0"/>
          </a:xfrm>
          <a:prstGeom prst="straightConnector1">
            <a:avLst/>
          </a:prstGeom>
          <a:ln w="25400">
            <a:solidFill>
              <a:srgbClr val="FFFF00"/>
            </a:solidFill>
            <a:headEnd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48DCAE8E-A661-4877-B3B0-5BC8B3632556}"/>
              </a:ext>
            </a:extLst>
          </p:cNvPr>
          <p:cNvCxnSpPr>
            <a:cxnSpLocks/>
          </p:cNvCxnSpPr>
          <p:nvPr/>
        </p:nvCxnSpPr>
        <p:spPr>
          <a:xfrm flipH="1">
            <a:off x="1915637" y="4566263"/>
            <a:ext cx="1019210" cy="0"/>
          </a:xfrm>
          <a:prstGeom prst="straightConnector1">
            <a:avLst/>
          </a:prstGeom>
          <a:ln w="25400">
            <a:solidFill>
              <a:srgbClr val="FFFF00"/>
            </a:solidFill>
            <a:headEnd w="lg" len="lg"/>
            <a:tailEnd type="stealth" w="lg" len="lg"/>
          </a:ln>
        </p:spPr>
        <p:style>
          <a:lnRef idx="1">
            <a:schemeClr val="accent1"/>
          </a:lnRef>
          <a:fillRef idx="0">
            <a:schemeClr val="accent1"/>
          </a:fillRef>
          <a:effectRef idx="0">
            <a:schemeClr val="accent1"/>
          </a:effectRef>
          <a:fontRef idx="minor">
            <a:schemeClr val="tx1"/>
          </a:fontRef>
        </p:style>
      </p:cxnSp>
      <p:grpSp>
        <p:nvGrpSpPr>
          <p:cNvPr id="80" name="Group 79">
            <a:extLst>
              <a:ext uri="{FF2B5EF4-FFF2-40B4-BE49-F238E27FC236}">
                <a16:creationId xmlns:a16="http://schemas.microsoft.com/office/drawing/2014/main" id="{A6949778-371F-4B33-B8F6-115B93CB9864}"/>
              </a:ext>
            </a:extLst>
          </p:cNvPr>
          <p:cNvGrpSpPr/>
          <p:nvPr/>
        </p:nvGrpSpPr>
        <p:grpSpPr>
          <a:xfrm>
            <a:off x="6161176" y="4171211"/>
            <a:ext cx="976703" cy="976703"/>
            <a:chOff x="6436703" y="2444167"/>
            <a:chExt cx="1302270" cy="1302270"/>
          </a:xfrm>
        </p:grpSpPr>
        <p:pic>
          <p:nvPicPr>
            <p:cNvPr id="81" name="Graphic 80">
              <a:extLst>
                <a:ext uri="{FF2B5EF4-FFF2-40B4-BE49-F238E27FC236}">
                  <a16:creationId xmlns:a16="http://schemas.microsoft.com/office/drawing/2014/main" id="{42A2DA39-F5DE-4997-925F-BC2A74BA7E1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436703" y="2444167"/>
              <a:ext cx="1302270" cy="1302270"/>
            </a:xfrm>
            <a:prstGeom prst="rect">
              <a:avLst/>
            </a:prstGeom>
          </p:spPr>
        </p:pic>
        <p:sp>
          <p:nvSpPr>
            <p:cNvPr id="82" name="TextBox 81">
              <a:extLst>
                <a:ext uri="{FF2B5EF4-FFF2-40B4-BE49-F238E27FC236}">
                  <a16:creationId xmlns:a16="http://schemas.microsoft.com/office/drawing/2014/main" id="{FFB769E8-E7B8-4116-B4BD-2DB0E1C79253}"/>
                </a:ext>
              </a:extLst>
            </p:cNvPr>
            <p:cNvSpPr txBox="1"/>
            <p:nvPr/>
          </p:nvSpPr>
          <p:spPr>
            <a:xfrm>
              <a:off x="6528090" y="2775615"/>
              <a:ext cx="1123991" cy="430886"/>
            </a:xfrm>
            <a:prstGeom prst="rect">
              <a:avLst/>
            </a:prstGeom>
            <a:noFill/>
          </p:spPr>
          <p:txBody>
            <a:bodyPr wrap="square" rtlCol="0">
              <a:spAutoFit/>
            </a:bodyPr>
            <a:lstStyle/>
            <a:p>
              <a:pPr algn="ctr"/>
              <a:r>
                <a:rPr lang="en-US" sz="1500" dirty="0">
                  <a:latin typeface="Cambria" panose="02040503050406030204" pitchFamily="18" charset="0"/>
                  <a:ea typeface="Cambria" panose="02040503050406030204" pitchFamily="18" charset="0"/>
                  <a:cs typeface="Times New Roman" panose="02020603050405020304" pitchFamily="18" charset="0"/>
                </a:rPr>
                <a:t>Storage</a:t>
              </a:r>
            </a:p>
          </p:txBody>
        </p:sp>
      </p:grpSp>
      <p:sp>
        <p:nvSpPr>
          <p:cNvPr id="83" name="Rectangle 82">
            <a:extLst>
              <a:ext uri="{FF2B5EF4-FFF2-40B4-BE49-F238E27FC236}">
                <a16:creationId xmlns:a16="http://schemas.microsoft.com/office/drawing/2014/main" id="{63367EB0-9681-478D-A691-EEB19A4A0895}"/>
              </a:ext>
            </a:extLst>
          </p:cNvPr>
          <p:cNvSpPr/>
          <p:nvPr/>
        </p:nvSpPr>
        <p:spPr>
          <a:xfrm>
            <a:off x="929210" y="3276829"/>
            <a:ext cx="2468792" cy="338554"/>
          </a:xfrm>
          <a:prstGeom prst="rect">
            <a:avLst/>
          </a:prstGeom>
          <a:noFill/>
          <a:ln>
            <a:noFill/>
          </a:ln>
        </p:spPr>
        <p:txBody>
          <a:bodyPr wrap="square">
            <a:spAutoFit/>
          </a:bodyPr>
          <a:lstStyle/>
          <a:p>
            <a:pPr algn="ctr"/>
            <a:r>
              <a:rPr lang="en-US" sz="1600" dirty="0">
                <a:solidFill>
                  <a:schemeClr val="bg1"/>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cs typeface="Times New Roman" panose="02020603050405020304" pitchFamily="18" charset="0"/>
              </a:rPr>
              <a:t>Programs DMA Controller</a:t>
            </a:r>
          </a:p>
        </p:txBody>
      </p:sp>
      <p:sp>
        <p:nvSpPr>
          <p:cNvPr id="84" name="Rectangle 83">
            <a:extLst>
              <a:ext uri="{FF2B5EF4-FFF2-40B4-BE49-F238E27FC236}">
                <a16:creationId xmlns:a16="http://schemas.microsoft.com/office/drawing/2014/main" id="{4A76C2A6-1B9C-47CB-BA35-F6313A68B982}"/>
              </a:ext>
            </a:extLst>
          </p:cNvPr>
          <p:cNvSpPr/>
          <p:nvPr/>
        </p:nvSpPr>
        <p:spPr>
          <a:xfrm>
            <a:off x="3462781" y="3269459"/>
            <a:ext cx="1940228" cy="338554"/>
          </a:xfrm>
          <a:prstGeom prst="rect">
            <a:avLst/>
          </a:prstGeom>
          <a:noFill/>
          <a:ln>
            <a:noFill/>
          </a:ln>
        </p:spPr>
        <p:txBody>
          <a:bodyPr wrap="square">
            <a:spAutoFit/>
          </a:bodyPr>
          <a:lstStyle/>
          <a:p>
            <a:pPr algn="ctr"/>
            <a:r>
              <a:rPr lang="en-US" sz="1600" dirty="0">
                <a:solidFill>
                  <a:schemeClr val="bg1"/>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cs typeface="Times New Roman" panose="02020603050405020304" pitchFamily="18" charset="0"/>
              </a:rPr>
              <a:t>Requests Transfer</a:t>
            </a:r>
          </a:p>
        </p:txBody>
      </p:sp>
      <p:sp>
        <p:nvSpPr>
          <p:cNvPr id="85" name="Rectangle 84">
            <a:extLst>
              <a:ext uri="{FF2B5EF4-FFF2-40B4-BE49-F238E27FC236}">
                <a16:creationId xmlns:a16="http://schemas.microsoft.com/office/drawing/2014/main" id="{D15BE245-8609-4F98-957F-78229AB9C0EE}"/>
              </a:ext>
            </a:extLst>
          </p:cNvPr>
          <p:cNvSpPr/>
          <p:nvPr/>
        </p:nvSpPr>
        <p:spPr>
          <a:xfrm>
            <a:off x="5834984" y="3528236"/>
            <a:ext cx="1543047" cy="584775"/>
          </a:xfrm>
          <a:prstGeom prst="rect">
            <a:avLst/>
          </a:prstGeom>
          <a:noFill/>
          <a:ln>
            <a:noFill/>
          </a:ln>
        </p:spPr>
        <p:txBody>
          <a:bodyPr wrap="square">
            <a:spAutoFit/>
          </a:bodyPr>
          <a:lstStyle/>
          <a:p>
            <a:pPr algn="ctr"/>
            <a:r>
              <a:rPr lang="en-US" sz="1600" dirty="0">
                <a:solidFill>
                  <a:schemeClr val="bg1"/>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cs typeface="Times New Roman" panose="02020603050405020304" pitchFamily="18" charset="0"/>
              </a:rPr>
              <a:t>Transfers Data to RAM</a:t>
            </a:r>
          </a:p>
        </p:txBody>
      </p:sp>
      <p:sp>
        <p:nvSpPr>
          <p:cNvPr id="86" name="Rectangle 85">
            <a:extLst>
              <a:ext uri="{FF2B5EF4-FFF2-40B4-BE49-F238E27FC236}">
                <a16:creationId xmlns:a16="http://schemas.microsoft.com/office/drawing/2014/main" id="{432DA324-8E0F-479C-870D-BABC42D7A830}"/>
              </a:ext>
            </a:extLst>
          </p:cNvPr>
          <p:cNvSpPr/>
          <p:nvPr/>
        </p:nvSpPr>
        <p:spPr>
          <a:xfrm>
            <a:off x="3661372" y="4578860"/>
            <a:ext cx="1543047" cy="338554"/>
          </a:xfrm>
          <a:prstGeom prst="rect">
            <a:avLst/>
          </a:prstGeom>
          <a:noFill/>
          <a:ln>
            <a:noFill/>
          </a:ln>
        </p:spPr>
        <p:txBody>
          <a:bodyPr wrap="square">
            <a:spAutoFit/>
          </a:bodyPr>
          <a:lstStyle/>
          <a:p>
            <a:pPr algn="ctr"/>
            <a:r>
              <a:rPr lang="en-US" sz="1600" dirty="0">
                <a:solidFill>
                  <a:schemeClr val="bg1"/>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cs typeface="Times New Roman" panose="02020603050405020304" pitchFamily="18" charset="0"/>
              </a:rPr>
              <a:t>Acknowledge</a:t>
            </a:r>
          </a:p>
        </p:txBody>
      </p:sp>
      <p:sp>
        <p:nvSpPr>
          <p:cNvPr id="87" name="Rectangle 86">
            <a:extLst>
              <a:ext uri="{FF2B5EF4-FFF2-40B4-BE49-F238E27FC236}">
                <a16:creationId xmlns:a16="http://schemas.microsoft.com/office/drawing/2014/main" id="{17622E40-E584-4B5F-B17A-5869B307B5E2}"/>
              </a:ext>
            </a:extLst>
          </p:cNvPr>
          <p:cNvSpPr/>
          <p:nvPr/>
        </p:nvSpPr>
        <p:spPr>
          <a:xfrm>
            <a:off x="1693691" y="4563156"/>
            <a:ext cx="1543047" cy="338554"/>
          </a:xfrm>
          <a:prstGeom prst="rect">
            <a:avLst/>
          </a:prstGeom>
          <a:noFill/>
          <a:ln>
            <a:noFill/>
          </a:ln>
        </p:spPr>
        <p:txBody>
          <a:bodyPr wrap="square">
            <a:spAutoFit/>
          </a:bodyPr>
          <a:lstStyle/>
          <a:p>
            <a:pPr algn="ctr"/>
            <a:r>
              <a:rPr lang="en-US" sz="1600" dirty="0">
                <a:solidFill>
                  <a:schemeClr val="bg1"/>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cs typeface="Times New Roman" panose="02020603050405020304" pitchFamily="18" charset="0"/>
              </a:rPr>
              <a:t>Interrupt #</a:t>
            </a:r>
          </a:p>
        </p:txBody>
      </p:sp>
      <p:grpSp>
        <p:nvGrpSpPr>
          <p:cNvPr id="16" name="Group 15">
            <a:extLst>
              <a:ext uri="{FF2B5EF4-FFF2-40B4-BE49-F238E27FC236}">
                <a16:creationId xmlns:a16="http://schemas.microsoft.com/office/drawing/2014/main" id="{D1E53CD9-0BB4-4B6C-835E-1A277DC02183}"/>
              </a:ext>
            </a:extLst>
          </p:cNvPr>
          <p:cNvGrpSpPr/>
          <p:nvPr/>
        </p:nvGrpSpPr>
        <p:grpSpPr>
          <a:xfrm>
            <a:off x="4863493" y="1504452"/>
            <a:ext cx="1630017" cy="492181"/>
            <a:chOff x="4037323" y="1583490"/>
            <a:chExt cx="1493450" cy="357832"/>
          </a:xfrm>
        </p:grpSpPr>
        <p:pic>
          <p:nvPicPr>
            <p:cNvPr id="88" name="Graphic 87">
              <a:extLst>
                <a:ext uri="{FF2B5EF4-FFF2-40B4-BE49-F238E27FC236}">
                  <a16:creationId xmlns:a16="http://schemas.microsoft.com/office/drawing/2014/main" id="{84E347C7-81DC-42A8-8299-244B2EC2C2F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037323" y="1583490"/>
              <a:ext cx="1356923" cy="240785"/>
            </a:xfrm>
            <a:prstGeom prst="rect">
              <a:avLst/>
            </a:prstGeom>
          </p:spPr>
        </p:pic>
        <p:pic>
          <p:nvPicPr>
            <p:cNvPr id="89" name="Graphic 88">
              <a:extLst>
                <a:ext uri="{FF2B5EF4-FFF2-40B4-BE49-F238E27FC236}">
                  <a16:creationId xmlns:a16="http://schemas.microsoft.com/office/drawing/2014/main" id="{5EB9EEE6-5CCD-4DB0-9214-2096699C5DD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73850" y="1700537"/>
              <a:ext cx="1356923" cy="240785"/>
            </a:xfrm>
            <a:prstGeom prst="rect">
              <a:avLst/>
            </a:prstGeom>
          </p:spPr>
        </p:pic>
      </p:grpSp>
      <p:cxnSp>
        <p:nvCxnSpPr>
          <p:cNvPr id="55" name="Straight Arrow Connector 54">
            <a:extLst>
              <a:ext uri="{FF2B5EF4-FFF2-40B4-BE49-F238E27FC236}">
                <a16:creationId xmlns:a16="http://schemas.microsoft.com/office/drawing/2014/main" id="{F353C229-0295-4E13-AE40-DF82B41E30F9}"/>
              </a:ext>
            </a:extLst>
          </p:cNvPr>
          <p:cNvCxnSpPr>
            <a:cxnSpLocks/>
          </p:cNvCxnSpPr>
          <p:nvPr/>
        </p:nvCxnSpPr>
        <p:spPr>
          <a:xfrm>
            <a:off x="7009850" y="1479098"/>
            <a:ext cx="0" cy="1064631"/>
          </a:xfrm>
          <a:prstGeom prst="straightConnector1">
            <a:avLst/>
          </a:prstGeom>
          <a:ln w="25400">
            <a:solidFill>
              <a:srgbClr val="00FF00"/>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49183470-AB50-49A9-BFD8-AD27B4EFEAC0}"/>
              </a:ext>
            </a:extLst>
          </p:cNvPr>
          <p:cNvSpPr/>
          <p:nvPr/>
        </p:nvSpPr>
        <p:spPr>
          <a:xfrm>
            <a:off x="4862623" y="2267622"/>
            <a:ext cx="2773609" cy="409210"/>
          </a:xfrm>
          <a:prstGeom prst="roundRect">
            <a:avLst>
              <a:gd name="adj" fmla="val 3654"/>
            </a:avLst>
          </a:prstGeom>
          <a:solidFill>
            <a:schemeClr val="accent6">
              <a:lumMod val="60000"/>
              <a:lumOff val="4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Memory Bus</a:t>
            </a:r>
          </a:p>
        </p:txBody>
      </p:sp>
      <p:grpSp>
        <p:nvGrpSpPr>
          <p:cNvPr id="15" name="Group 14">
            <a:extLst>
              <a:ext uri="{FF2B5EF4-FFF2-40B4-BE49-F238E27FC236}">
                <a16:creationId xmlns:a16="http://schemas.microsoft.com/office/drawing/2014/main" id="{098F18EE-BD89-4AE6-AD7C-7081DFF39750}"/>
              </a:ext>
            </a:extLst>
          </p:cNvPr>
          <p:cNvGrpSpPr>
            <a:grpSpLocks noChangeAspect="1"/>
          </p:cNvGrpSpPr>
          <p:nvPr/>
        </p:nvGrpSpPr>
        <p:grpSpPr>
          <a:xfrm>
            <a:off x="6627853" y="1005343"/>
            <a:ext cx="1696249" cy="1220331"/>
            <a:chOff x="2094585" y="666091"/>
            <a:chExt cx="3666478" cy="3188242"/>
          </a:xfrm>
        </p:grpSpPr>
        <p:pic>
          <p:nvPicPr>
            <p:cNvPr id="13" name="Picture 12" descr="A picture containing text, circuit, electronics&#10;&#10;Description automatically generated">
              <a:extLst>
                <a:ext uri="{FF2B5EF4-FFF2-40B4-BE49-F238E27FC236}">
                  <a16:creationId xmlns:a16="http://schemas.microsoft.com/office/drawing/2014/main" id="{F2B25932-A801-4AB3-924C-51AB14A9A797}"/>
                </a:ext>
              </a:extLst>
            </p:cNvPr>
            <p:cNvPicPr>
              <a:picLocks noChangeAspect="1"/>
            </p:cNvPicPr>
            <p:nvPr/>
          </p:nvPicPr>
          <p:blipFill>
            <a:blip r:embed="rId9"/>
            <a:stretch>
              <a:fillRect/>
            </a:stretch>
          </p:blipFill>
          <p:spPr>
            <a:xfrm>
              <a:off x="2094585" y="666091"/>
              <a:ext cx="3666478" cy="3188242"/>
            </a:xfrm>
            <a:prstGeom prst="rect">
              <a:avLst/>
            </a:prstGeom>
          </p:spPr>
        </p:pic>
        <p:sp>
          <p:nvSpPr>
            <p:cNvPr id="14" name="Rectangle 13">
              <a:extLst>
                <a:ext uri="{FF2B5EF4-FFF2-40B4-BE49-F238E27FC236}">
                  <a16:creationId xmlns:a16="http://schemas.microsoft.com/office/drawing/2014/main" id="{269306CB-9C56-458F-A52C-E67EF250D912}"/>
                </a:ext>
              </a:extLst>
            </p:cNvPr>
            <p:cNvSpPr/>
            <p:nvPr/>
          </p:nvSpPr>
          <p:spPr>
            <a:xfrm>
              <a:off x="3033582" y="805259"/>
              <a:ext cx="2689099" cy="1853481"/>
            </a:xfrm>
            <a:prstGeom prst="rect">
              <a:avLst/>
            </a:prstGeom>
            <a:solidFill>
              <a:srgbClr val="006600"/>
            </a:solidFill>
            <a:ln>
              <a:solidFill>
                <a:srgbClr val="00B050"/>
              </a:solidFill>
            </a:ln>
            <a:scene3d>
              <a:camera prst="isometricRightUp">
                <a:rot lat="2100000" lon="20100000" rev="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t>Device Memory</a:t>
              </a:r>
            </a:p>
          </p:txBody>
        </p:sp>
      </p:grpSp>
      <p:sp>
        <p:nvSpPr>
          <p:cNvPr id="90" name="Slide Number Placeholder 3">
            <a:extLst>
              <a:ext uri="{FF2B5EF4-FFF2-40B4-BE49-F238E27FC236}">
                <a16:creationId xmlns:a16="http://schemas.microsoft.com/office/drawing/2014/main" id="{3D23D49B-2C9D-4585-83A2-64109B0F7BB4}"/>
              </a:ext>
            </a:extLst>
          </p:cNvPr>
          <p:cNvSpPr>
            <a:spLocks noGrp="1"/>
          </p:cNvSpPr>
          <p:nvPr>
            <p:ph type="sldNum" sz="quarter" idx="4"/>
          </p:nvPr>
        </p:nvSpPr>
        <p:spPr>
          <a:xfrm>
            <a:off x="7049262" y="4767263"/>
            <a:ext cx="2057400" cy="274637"/>
          </a:xfrm>
        </p:spPr>
        <p:txBody>
          <a:bodyPr/>
          <a:lstStyle/>
          <a:p>
            <a:fld id="{935F6298-3495-4A05-8EAC-0E99A861C3DA}" type="slidenum">
              <a:rPr lang="en-US" smtClean="0"/>
              <a:pPr/>
              <a:t>3</a:t>
            </a:fld>
            <a:endParaRPr lang="en-US" dirty="0"/>
          </a:p>
        </p:txBody>
      </p:sp>
      <p:cxnSp>
        <p:nvCxnSpPr>
          <p:cNvPr id="31" name="Connector: Elbow 30">
            <a:extLst>
              <a:ext uri="{FF2B5EF4-FFF2-40B4-BE49-F238E27FC236}">
                <a16:creationId xmlns:a16="http://schemas.microsoft.com/office/drawing/2014/main" id="{588AE55C-59C9-42E8-B4BC-17A7DB0C6697}"/>
              </a:ext>
            </a:extLst>
          </p:cNvPr>
          <p:cNvCxnSpPr>
            <a:cxnSpLocks/>
          </p:cNvCxnSpPr>
          <p:nvPr/>
        </p:nvCxnSpPr>
        <p:spPr>
          <a:xfrm>
            <a:off x="5327494" y="4705235"/>
            <a:ext cx="887266" cy="218275"/>
          </a:xfrm>
          <a:prstGeom prst="bentConnector3">
            <a:avLst>
              <a:gd name="adj1" fmla="val -28"/>
            </a:avLst>
          </a:prstGeom>
          <a:ln>
            <a:solidFill>
              <a:srgbClr val="00FF00"/>
            </a:solidFill>
            <a:headEnd type="stealth" w="lg" len="lg"/>
            <a:tailEnd type="stealth" w="lg" len="lg"/>
          </a:ln>
        </p:spPr>
        <p:style>
          <a:lnRef idx="2">
            <a:schemeClr val="accent1"/>
          </a:lnRef>
          <a:fillRef idx="0">
            <a:schemeClr val="accent1"/>
          </a:fillRef>
          <a:effectRef idx="1">
            <a:schemeClr val="accent1"/>
          </a:effectRef>
          <a:fontRef idx="minor">
            <a:schemeClr val="tx1"/>
          </a:fontRef>
        </p:style>
      </p:cxnSp>
      <p:sp>
        <p:nvSpPr>
          <p:cNvPr id="97" name="Content Placeholder 2">
            <a:extLst>
              <a:ext uri="{FF2B5EF4-FFF2-40B4-BE49-F238E27FC236}">
                <a16:creationId xmlns:a16="http://schemas.microsoft.com/office/drawing/2014/main" id="{A10B0DE7-DC0A-43D7-B915-20A3C57C8AD7}"/>
              </a:ext>
            </a:extLst>
          </p:cNvPr>
          <p:cNvSpPr txBox="1">
            <a:spLocks/>
          </p:cNvSpPr>
          <p:nvPr/>
        </p:nvSpPr>
        <p:spPr bwMode="auto">
          <a:xfrm>
            <a:off x="2689543" y="2902866"/>
            <a:ext cx="3764772" cy="4259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defTabSz="914400">
              <a:buFont typeface="Wingdings" charset="2"/>
              <a:buNone/>
            </a:pPr>
            <a:r>
              <a:rPr lang="en-US" u="sng" dirty="0">
                <a:effectLst>
                  <a:outerShdw blurRad="38100" dist="38100" dir="2700000" algn="tl">
                    <a:srgbClr val="000000">
                      <a:alpha val="43137"/>
                    </a:srgbClr>
                  </a:outerShdw>
                </a:effectLst>
              </a:rPr>
              <a:t>DMA Model</a:t>
            </a:r>
          </a:p>
        </p:txBody>
      </p:sp>
    </p:spTree>
    <p:extLst>
      <p:ext uri="{BB962C8B-B14F-4D97-AF65-F5344CB8AC3E}">
        <p14:creationId xmlns:p14="http://schemas.microsoft.com/office/powerpoint/2010/main" val="2029998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fade">
                                      <p:cBhvr>
                                        <p:cTn id="10" dur="500"/>
                                        <p:tgtEl>
                                          <p:spTgt spid="50"/>
                                        </p:tgtEl>
                                      </p:cBhvr>
                                    </p:animEffect>
                                  </p:childTnLst>
                                </p:cTn>
                              </p:par>
                              <p:par>
                                <p:cTn id="11" presetID="10" presetClass="entr" presetSubtype="0" fill="hold" nodeType="withEffect">
                                  <p:stCondLst>
                                    <p:cond delay="0"/>
                                  </p:stCondLst>
                                  <p:childTnLst>
                                    <p:set>
                                      <p:cBhvr>
                                        <p:cTn id="12" dur="1" fill="hold">
                                          <p:stCondLst>
                                            <p:cond delay="0"/>
                                          </p:stCondLst>
                                        </p:cTn>
                                        <p:tgtEl>
                                          <p:spTgt spid="62"/>
                                        </p:tgtEl>
                                        <p:attrNameLst>
                                          <p:attrName>style.visibility</p:attrName>
                                        </p:attrNameLst>
                                      </p:cBhvr>
                                      <p:to>
                                        <p:strVal val="visible"/>
                                      </p:to>
                                    </p:set>
                                    <p:animEffect transition="in" filter="fade">
                                      <p:cBhvr>
                                        <p:cTn id="13" dur="500"/>
                                        <p:tgtEl>
                                          <p:spTgt spid="6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3"/>
                                        </p:tgtEl>
                                        <p:attrNameLst>
                                          <p:attrName>style.visibility</p:attrName>
                                        </p:attrNameLst>
                                      </p:cBhvr>
                                      <p:to>
                                        <p:strVal val="visible"/>
                                      </p:to>
                                    </p:set>
                                    <p:animEffect transition="in" filter="fade">
                                      <p:cBhvr>
                                        <p:cTn id="18" dur="500"/>
                                        <p:tgtEl>
                                          <p:spTgt spid="83"/>
                                        </p:tgtEl>
                                      </p:cBhvr>
                                    </p:animEffect>
                                  </p:childTnLst>
                                </p:cTn>
                              </p:par>
                              <p:par>
                                <p:cTn id="19" presetID="10" presetClass="entr" presetSubtype="0" fill="hold" nodeType="withEffect">
                                  <p:stCondLst>
                                    <p:cond delay="0"/>
                                  </p:stCondLst>
                                  <p:childTnLst>
                                    <p:set>
                                      <p:cBhvr>
                                        <p:cTn id="20" dur="1" fill="hold">
                                          <p:stCondLst>
                                            <p:cond delay="0"/>
                                          </p:stCondLst>
                                        </p:cTn>
                                        <p:tgtEl>
                                          <p:spTgt spid="74"/>
                                        </p:tgtEl>
                                        <p:attrNameLst>
                                          <p:attrName>style.visibility</p:attrName>
                                        </p:attrNameLst>
                                      </p:cBhvr>
                                      <p:to>
                                        <p:strVal val="visible"/>
                                      </p:to>
                                    </p:set>
                                    <p:animEffect transition="in" filter="fade">
                                      <p:cBhvr>
                                        <p:cTn id="21" dur="500"/>
                                        <p:tgtEl>
                                          <p:spTgt spid="7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84"/>
                                        </p:tgtEl>
                                        <p:attrNameLst>
                                          <p:attrName>style.visibility</p:attrName>
                                        </p:attrNameLst>
                                      </p:cBhvr>
                                      <p:to>
                                        <p:strVal val="visible"/>
                                      </p:to>
                                    </p:set>
                                    <p:animEffect transition="in" filter="fade">
                                      <p:cBhvr>
                                        <p:cTn id="26" dur="500"/>
                                        <p:tgtEl>
                                          <p:spTgt spid="84"/>
                                        </p:tgtEl>
                                      </p:cBhvr>
                                    </p:animEffect>
                                  </p:childTnLst>
                                </p:cTn>
                              </p:par>
                              <p:par>
                                <p:cTn id="27" presetID="10" presetClass="entr" presetSubtype="0" fill="hold" nodeType="withEffect">
                                  <p:stCondLst>
                                    <p:cond delay="0"/>
                                  </p:stCondLst>
                                  <p:childTnLst>
                                    <p:set>
                                      <p:cBhvr>
                                        <p:cTn id="28" dur="1" fill="hold">
                                          <p:stCondLst>
                                            <p:cond delay="0"/>
                                          </p:stCondLst>
                                        </p:cTn>
                                        <p:tgtEl>
                                          <p:spTgt spid="75"/>
                                        </p:tgtEl>
                                        <p:attrNameLst>
                                          <p:attrName>style.visibility</p:attrName>
                                        </p:attrNameLst>
                                      </p:cBhvr>
                                      <p:to>
                                        <p:strVal val="visible"/>
                                      </p:to>
                                    </p:set>
                                    <p:animEffect transition="in" filter="fade">
                                      <p:cBhvr>
                                        <p:cTn id="29" dur="500"/>
                                        <p:tgtEl>
                                          <p:spTgt spid="7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fade">
                                      <p:cBhvr>
                                        <p:cTn id="34" dur="500"/>
                                        <p:tgtEl>
                                          <p:spTgt spid="3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85"/>
                                        </p:tgtEl>
                                        <p:attrNameLst>
                                          <p:attrName>style.visibility</p:attrName>
                                        </p:attrNameLst>
                                      </p:cBhvr>
                                      <p:to>
                                        <p:strVal val="visible"/>
                                      </p:to>
                                    </p:set>
                                    <p:animEffect transition="in" filter="fade">
                                      <p:cBhvr>
                                        <p:cTn id="39" dur="500"/>
                                        <p:tgtEl>
                                          <p:spTgt spid="85"/>
                                        </p:tgtEl>
                                      </p:cBhvr>
                                    </p:animEffect>
                                  </p:childTnLst>
                                </p:cTn>
                              </p:par>
                              <p:par>
                                <p:cTn id="40" presetID="10" presetClass="entr" presetSubtype="0" fill="hold" nodeType="withEffect">
                                  <p:stCondLst>
                                    <p:cond delay="0"/>
                                  </p:stCondLst>
                                  <p:childTnLst>
                                    <p:set>
                                      <p:cBhvr>
                                        <p:cTn id="41" dur="1" fill="hold">
                                          <p:stCondLst>
                                            <p:cond delay="0"/>
                                          </p:stCondLst>
                                        </p:cTn>
                                        <p:tgtEl>
                                          <p:spTgt spid="76"/>
                                        </p:tgtEl>
                                        <p:attrNameLst>
                                          <p:attrName>style.visibility</p:attrName>
                                        </p:attrNameLst>
                                      </p:cBhvr>
                                      <p:to>
                                        <p:strVal val="visible"/>
                                      </p:to>
                                    </p:set>
                                    <p:animEffect transition="in" filter="fade">
                                      <p:cBhvr>
                                        <p:cTn id="42" dur="500"/>
                                        <p:tgtEl>
                                          <p:spTgt spid="7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6"/>
                                        </p:tgtEl>
                                        <p:attrNameLst>
                                          <p:attrName>style.visibility</p:attrName>
                                        </p:attrNameLst>
                                      </p:cBhvr>
                                      <p:to>
                                        <p:strVal val="visible"/>
                                      </p:to>
                                    </p:set>
                                    <p:animEffect transition="in" filter="fade">
                                      <p:cBhvr>
                                        <p:cTn id="47" dur="500"/>
                                        <p:tgtEl>
                                          <p:spTgt spid="86"/>
                                        </p:tgtEl>
                                      </p:cBhvr>
                                    </p:animEffect>
                                  </p:childTnLst>
                                </p:cTn>
                              </p:par>
                              <p:par>
                                <p:cTn id="48" presetID="10" presetClass="entr" presetSubtype="0" fill="hold" nodeType="withEffect">
                                  <p:stCondLst>
                                    <p:cond delay="0"/>
                                  </p:stCondLst>
                                  <p:childTnLst>
                                    <p:set>
                                      <p:cBhvr>
                                        <p:cTn id="49" dur="1" fill="hold">
                                          <p:stCondLst>
                                            <p:cond delay="0"/>
                                          </p:stCondLst>
                                        </p:cTn>
                                        <p:tgtEl>
                                          <p:spTgt spid="78"/>
                                        </p:tgtEl>
                                        <p:attrNameLst>
                                          <p:attrName>style.visibility</p:attrName>
                                        </p:attrNameLst>
                                      </p:cBhvr>
                                      <p:to>
                                        <p:strVal val="visible"/>
                                      </p:to>
                                    </p:set>
                                    <p:animEffect transition="in" filter="fade">
                                      <p:cBhvr>
                                        <p:cTn id="50" dur="500"/>
                                        <p:tgtEl>
                                          <p:spTgt spid="7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87"/>
                                        </p:tgtEl>
                                        <p:attrNameLst>
                                          <p:attrName>style.visibility</p:attrName>
                                        </p:attrNameLst>
                                      </p:cBhvr>
                                      <p:to>
                                        <p:strVal val="visible"/>
                                      </p:to>
                                    </p:set>
                                    <p:animEffect transition="in" filter="fade">
                                      <p:cBhvr>
                                        <p:cTn id="55" dur="500"/>
                                        <p:tgtEl>
                                          <p:spTgt spid="87"/>
                                        </p:tgtEl>
                                      </p:cBhvr>
                                    </p:animEffect>
                                  </p:childTnLst>
                                </p:cTn>
                              </p:par>
                              <p:par>
                                <p:cTn id="56" presetID="10" presetClass="entr" presetSubtype="0" fill="hold" nodeType="withEffect">
                                  <p:stCondLst>
                                    <p:cond delay="0"/>
                                  </p:stCondLst>
                                  <p:childTnLst>
                                    <p:set>
                                      <p:cBhvr>
                                        <p:cTn id="57" dur="1" fill="hold">
                                          <p:stCondLst>
                                            <p:cond delay="0"/>
                                          </p:stCondLst>
                                        </p:cTn>
                                        <p:tgtEl>
                                          <p:spTgt spid="79"/>
                                        </p:tgtEl>
                                        <p:attrNameLst>
                                          <p:attrName>style.visibility</p:attrName>
                                        </p:attrNameLst>
                                      </p:cBhvr>
                                      <p:to>
                                        <p:strVal val="visible"/>
                                      </p:to>
                                    </p:set>
                                    <p:animEffect transition="in" filter="fade">
                                      <p:cBhvr>
                                        <p:cTn id="58"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83" grpId="0"/>
      <p:bldP spid="84" grpId="0"/>
      <p:bldP spid="85" grpId="0"/>
      <p:bldP spid="86" grpId="0" animBg="1"/>
      <p:bldP spid="8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958442-B21F-4E84-879F-CE0E330DB931}"/>
              </a:ext>
            </a:extLst>
          </p:cNvPr>
          <p:cNvSpPr>
            <a:spLocks noGrp="1"/>
          </p:cNvSpPr>
          <p:nvPr>
            <p:ph idx="1"/>
          </p:nvPr>
        </p:nvSpPr>
        <p:spPr>
          <a:xfrm>
            <a:off x="464432" y="1457812"/>
            <a:ext cx="8215136" cy="3166942"/>
          </a:xfrm>
        </p:spPr>
        <p:txBody>
          <a:bodyPr/>
          <a:lstStyle/>
          <a:p>
            <a:pPr marL="0" indent="0">
              <a:buNone/>
            </a:pPr>
            <a:r>
              <a:rPr lang="en-US" u="sng" dirty="0">
                <a:effectLst>
                  <a:outerShdw blurRad="38100" dist="38100" dir="2700000" algn="tl">
                    <a:srgbClr val="000000">
                      <a:alpha val="43137"/>
                    </a:srgbClr>
                  </a:outerShdw>
                </a:effectLst>
              </a:rPr>
              <a:t>On x86 systems, there are two main ways to transmit information:</a:t>
            </a:r>
          </a:p>
          <a:p>
            <a:pPr>
              <a:spcBef>
                <a:spcPts val="600"/>
              </a:spcBef>
            </a:pPr>
            <a:r>
              <a:rPr lang="en-US" dirty="0">
                <a:effectLst>
                  <a:outerShdw blurRad="38100" dist="38100" dir="2700000" algn="tl">
                    <a:srgbClr val="000000">
                      <a:alpha val="43137"/>
                    </a:srgbClr>
                  </a:outerShdw>
                </a:effectLst>
              </a:rPr>
              <a:t> Address (memory) bus – same address space as system memory (RAM)</a:t>
            </a:r>
          </a:p>
          <a:p>
            <a:pPr>
              <a:spcBef>
                <a:spcPts val="600"/>
              </a:spcBef>
            </a:pPr>
            <a:r>
              <a:rPr lang="en-US" dirty="0">
                <a:effectLst>
                  <a:outerShdw blurRad="38100" dist="38100" dir="2700000" algn="tl">
                    <a:srgbClr val="000000">
                      <a:alpha val="43137"/>
                    </a:srgbClr>
                  </a:outerShdw>
                </a:effectLst>
              </a:rPr>
              <a:t>Data (IO) bus – distinct address space just for IO devices</a:t>
            </a:r>
          </a:p>
          <a:p>
            <a:pPr marL="0" indent="0" algn="just">
              <a:buNone/>
            </a:pPr>
            <a:br>
              <a:rPr lang="en-US" dirty="0">
                <a:effectLst>
                  <a:outerShdw blurRad="38100" dist="38100" dir="2700000" algn="tl">
                    <a:srgbClr val="000000">
                      <a:alpha val="43137"/>
                    </a:srgbClr>
                  </a:outerShdw>
                </a:effectLst>
              </a:rPr>
            </a:br>
            <a:r>
              <a:rPr lang="en-US" dirty="0">
                <a:effectLst>
                  <a:outerShdw blurRad="38100" dist="38100" dir="2700000" algn="tl">
                    <a:srgbClr val="000000">
                      <a:alpha val="43137"/>
                    </a:srgbClr>
                  </a:outerShdw>
                </a:effectLst>
              </a:rPr>
              <a:t>These address spaces use distinct assembly instructions (MOV or IN/OUT) to route data to the correct device according to the system’s configuration. Some of these addresses are standardized (e.g., VGA and keyboard) while others vary by device (e.g., modems and sound cards).</a:t>
            </a:r>
          </a:p>
        </p:txBody>
      </p:sp>
      <p:sp>
        <p:nvSpPr>
          <p:cNvPr id="3" name="Title 2">
            <a:extLst>
              <a:ext uri="{FF2B5EF4-FFF2-40B4-BE49-F238E27FC236}">
                <a16:creationId xmlns:a16="http://schemas.microsoft.com/office/drawing/2014/main" id="{9D9BE90C-3AB8-4642-9B9D-53B0D5E47D82}"/>
              </a:ext>
            </a:extLst>
          </p:cNvPr>
          <p:cNvSpPr>
            <a:spLocks noGrp="1"/>
          </p:cNvSpPr>
          <p:nvPr>
            <p:ph type="title"/>
          </p:nvPr>
        </p:nvSpPr>
        <p:spPr/>
        <p:txBody>
          <a:bodyPr/>
          <a:lstStyle/>
          <a:p>
            <a:r>
              <a:rPr lang="en-US" dirty="0">
                <a:effectLst>
                  <a:outerShdw blurRad="38100" dist="38100" dir="2700000" algn="tl">
                    <a:srgbClr val="000000">
                      <a:alpha val="43137"/>
                    </a:srgbClr>
                  </a:outerShdw>
                </a:effectLst>
              </a:rPr>
              <a:t>Memory Bus vs Data Bus</a:t>
            </a:r>
          </a:p>
        </p:txBody>
      </p:sp>
      <p:sp>
        <p:nvSpPr>
          <p:cNvPr id="4" name="Slide Number Placeholder 3">
            <a:extLst>
              <a:ext uri="{FF2B5EF4-FFF2-40B4-BE49-F238E27FC236}">
                <a16:creationId xmlns:a16="http://schemas.microsoft.com/office/drawing/2014/main" id="{E45FCD55-6F49-43FA-ADF7-A883D47E1B2B}"/>
              </a:ext>
            </a:extLst>
          </p:cNvPr>
          <p:cNvSpPr>
            <a:spLocks noGrp="1"/>
          </p:cNvSpPr>
          <p:nvPr>
            <p:ph type="sldNum" sz="quarter" idx="4"/>
          </p:nvPr>
        </p:nvSpPr>
        <p:spPr/>
        <p:txBody>
          <a:bodyPr/>
          <a:lstStyle/>
          <a:p>
            <a:fld id="{935F6298-3495-4A05-8EAC-0E99A861C3DA}" type="slidenum">
              <a:rPr lang="en-US" smtClean="0"/>
              <a:pPr/>
              <a:t>4</a:t>
            </a:fld>
            <a:endParaRPr lang="en-US" dirty="0"/>
          </a:p>
        </p:txBody>
      </p:sp>
    </p:spTree>
    <p:extLst>
      <p:ext uri="{BB962C8B-B14F-4D97-AF65-F5344CB8AC3E}">
        <p14:creationId xmlns:p14="http://schemas.microsoft.com/office/powerpoint/2010/main" val="2674853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D89EB6-2204-442A-87B4-6B910A313BDB}"/>
              </a:ext>
            </a:extLst>
          </p:cNvPr>
          <p:cNvSpPr>
            <a:spLocks noGrp="1"/>
          </p:cNvSpPr>
          <p:nvPr>
            <p:ph idx="1"/>
          </p:nvPr>
        </p:nvSpPr>
        <p:spPr>
          <a:xfrm>
            <a:off x="502577" y="1114545"/>
            <a:ext cx="8138841" cy="3861900"/>
          </a:xfrm>
        </p:spPr>
        <p:txBody>
          <a:bodyPr/>
          <a:lstStyle/>
          <a:p>
            <a:pPr marL="0" indent="0">
              <a:spcBef>
                <a:spcPts val="600"/>
              </a:spcBef>
              <a:buNone/>
            </a:pPr>
            <a:r>
              <a:rPr lang="en-US" u="sng" dirty="0">
                <a:effectLst>
                  <a:outerShdw blurRad="38100" dist="38100" dir="2700000" algn="tl">
                    <a:srgbClr val="000000">
                      <a:alpha val="43137"/>
                    </a:srgbClr>
                  </a:outerShdw>
                </a:effectLst>
              </a:rPr>
              <a:t>Some architectures – notably x86 – provide BIOS “software interrupts”.</a:t>
            </a:r>
          </a:p>
          <a:p>
            <a:pPr>
              <a:spcBef>
                <a:spcPts val="600"/>
              </a:spcBef>
            </a:pPr>
            <a:r>
              <a:rPr lang="en-US" dirty="0">
                <a:effectLst>
                  <a:outerShdw blurRad="38100" dist="38100" dir="2700000" algn="tl">
                    <a:srgbClr val="000000">
                      <a:alpha val="43137"/>
                    </a:srgbClr>
                  </a:outerShdw>
                </a:effectLst>
              </a:rPr>
              <a:t>Routines “ready to go”, and space for more (usually replaceable)</a:t>
            </a:r>
          </a:p>
          <a:p>
            <a:pPr>
              <a:spcBef>
                <a:spcPts val="600"/>
              </a:spcBef>
            </a:pPr>
            <a:r>
              <a:rPr lang="en-US" dirty="0">
                <a:effectLst>
                  <a:outerShdw blurRad="38100" dist="38100" dir="2700000" algn="tl">
                    <a:srgbClr val="000000">
                      <a:alpha val="43137"/>
                    </a:srgbClr>
                  </a:outerShdw>
                </a:effectLst>
              </a:rPr>
              <a:t>Provide access to typical system functions (e.g., simple device drivers)</a:t>
            </a:r>
          </a:p>
          <a:p>
            <a:pPr>
              <a:spcBef>
                <a:spcPts val="600"/>
              </a:spcBef>
            </a:pPr>
            <a:r>
              <a:rPr lang="en-US" dirty="0">
                <a:effectLst>
                  <a:outerShdw blurRad="38100" dist="38100" dir="2700000" algn="tl">
                    <a:srgbClr val="000000">
                      <a:alpha val="43137"/>
                    </a:srgbClr>
                  </a:outerShdw>
                </a:effectLst>
              </a:rPr>
              <a:t>Like a system call, but more “low level” (direct hardware access, etc.)</a:t>
            </a:r>
          </a:p>
          <a:p>
            <a:pPr>
              <a:spcBef>
                <a:spcPts val="600"/>
              </a:spcBef>
            </a:pPr>
            <a:r>
              <a:rPr lang="en-US" dirty="0">
                <a:effectLst>
                  <a:outerShdw blurRad="38100" dist="38100" dir="2700000" algn="tl">
                    <a:srgbClr val="000000">
                      <a:alpha val="43137"/>
                    </a:srgbClr>
                  </a:outerShdw>
                </a:effectLst>
              </a:rPr>
              <a:t>For i836, system calls are actually invoked via “interrupt” 0x80!</a:t>
            </a:r>
          </a:p>
          <a:p>
            <a:pPr marL="0" indent="0">
              <a:spcBef>
                <a:spcPts val="600"/>
              </a:spcBef>
              <a:buNone/>
            </a:pPr>
            <a:endParaRPr lang="en-US" dirty="0">
              <a:effectLst>
                <a:outerShdw blurRad="38100" dist="38100" dir="2700000" algn="tl">
                  <a:srgbClr val="000000">
                    <a:alpha val="43137"/>
                  </a:srgbClr>
                </a:outerShdw>
              </a:effectLst>
            </a:endParaRPr>
          </a:p>
          <a:p>
            <a:pPr marL="0" indent="0">
              <a:spcBef>
                <a:spcPts val="600"/>
              </a:spcBef>
              <a:buNone/>
            </a:pPr>
            <a:r>
              <a:rPr lang="en-US" dirty="0">
                <a:effectLst>
                  <a:outerShdw blurRad="38100" dist="38100" dir="2700000" algn="tl">
                    <a:srgbClr val="000000">
                      <a:alpha val="43137"/>
                    </a:srgbClr>
                  </a:outerShdw>
                </a:effectLst>
              </a:rPr>
              <a:t>Standard BIOS calls have been established input devices like the mouse, as well as typical output devices like monitors and other screens.</a:t>
            </a:r>
          </a:p>
          <a:p>
            <a:pPr marL="0" indent="0">
              <a:spcBef>
                <a:spcPts val="600"/>
              </a:spcBef>
              <a:buNone/>
            </a:pPr>
            <a:endParaRPr lang="en-US" dirty="0">
              <a:effectLst>
                <a:outerShdw blurRad="38100" dist="38100" dir="2700000" algn="tl">
                  <a:srgbClr val="000000">
                    <a:alpha val="43137"/>
                  </a:srgbClr>
                </a:outerShdw>
              </a:effectLst>
            </a:endParaRPr>
          </a:p>
          <a:p>
            <a:pPr marL="0" indent="0">
              <a:spcBef>
                <a:spcPts val="600"/>
              </a:spcBef>
              <a:buNone/>
            </a:pPr>
            <a:r>
              <a:rPr lang="en-US" dirty="0">
                <a:effectLst>
                  <a:outerShdw blurRad="38100" dist="38100" dir="2700000" algn="tl">
                    <a:srgbClr val="000000">
                      <a:alpha val="43137"/>
                    </a:srgbClr>
                  </a:outerShdw>
                </a:effectLst>
              </a:rPr>
              <a:t>Note that all BIOS routines ultimately are just sets of normal instructions!</a:t>
            </a:r>
          </a:p>
        </p:txBody>
      </p:sp>
      <p:sp>
        <p:nvSpPr>
          <p:cNvPr id="3" name="Title 2">
            <a:extLst>
              <a:ext uri="{FF2B5EF4-FFF2-40B4-BE49-F238E27FC236}">
                <a16:creationId xmlns:a16="http://schemas.microsoft.com/office/drawing/2014/main" id="{7777453D-6ACE-484D-8D9D-7FA46B5141BB}"/>
              </a:ext>
            </a:extLst>
          </p:cNvPr>
          <p:cNvSpPr>
            <a:spLocks noGrp="1"/>
          </p:cNvSpPr>
          <p:nvPr>
            <p:ph type="title"/>
          </p:nvPr>
        </p:nvSpPr>
        <p:spPr>
          <a:xfrm>
            <a:off x="251047" y="417291"/>
            <a:ext cx="8641903" cy="691767"/>
          </a:xfrm>
        </p:spPr>
        <p:txBody>
          <a:bodyPr/>
          <a:lstStyle/>
          <a:p>
            <a:pPr algn="ctr"/>
            <a:r>
              <a:rPr lang="en-US" dirty="0">
                <a:effectLst>
                  <a:outerShdw blurRad="38100" dist="38100" dir="2700000" algn="tl">
                    <a:srgbClr val="000000">
                      <a:alpha val="43137"/>
                    </a:srgbClr>
                  </a:outerShdw>
                </a:effectLst>
              </a:rPr>
              <a:t>BIOS Routines</a:t>
            </a:r>
          </a:p>
        </p:txBody>
      </p:sp>
      <p:sp>
        <p:nvSpPr>
          <p:cNvPr id="4" name="Slide Number Placeholder 3">
            <a:extLst>
              <a:ext uri="{FF2B5EF4-FFF2-40B4-BE49-F238E27FC236}">
                <a16:creationId xmlns:a16="http://schemas.microsoft.com/office/drawing/2014/main" id="{7AF662C1-AA94-484D-B88C-8F6861AF8E86}"/>
              </a:ext>
            </a:extLst>
          </p:cNvPr>
          <p:cNvSpPr>
            <a:spLocks noGrp="1"/>
          </p:cNvSpPr>
          <p:nvPr>
            <p:ph type="sldNum" sz="quarter" idx="4"/>
          </p:nvPr>
        </p:nvSpPr>
        <p:spPr/>
        <p:txBody>
          <a:bodyPr/>
          <a:lstStyle/>
          <a:p>
            <a:fld id="{935F6298-3495-4A05-8EAC-0E99A861C3DA}" type="slidenum">
              <a:rPr lang="en-US" smtClean="0"/>
              <a:pPr/>
              <a:t>5</a:t>
            </a:fld>
            <a:endParaRPr lang="en-US" dirty="0"/>
          </a:p>
        </p:txBody>
      </p:sp>
    </p:spTree>
    <p:extLst>
      <p:ext uri="{BB962C8B-B14F-4D97-AF65-F5344CB8AC3E}">
        <p14:creationId xmlns:p14="http://schemas.microsoft.com/office/powerpoint/2010/main" val="2195815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fade">
                                      <p:cBhvr>
                                        <p:cTn id="27" dur="500"/>
                                        <p:tgtEl>
                                          <p:spTgt spid="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
                                            <p:txEl>
                                              <p:pRg st="6" end="6"/>
                                            </p:txEl>
                                          </p:spTgt>
                                        </p:tgtEl>
                                        <p:attrNameLst>
                                          <p:attrName>style.visibility</p:attrName>
                                        </p:attrNameLst>
                                      </p:cBhvr>
                                      <p:to>
                                        <p:strVal val="visible"/>
                                      </p:to>
                                    </p:set>
                                    <p:animEffect transition="in" filter="fade">
                                      <p:cBhvr>
                                        <p:cTn id="32" dur="500"/>
                                        <p:tgtEl>
                                          <p:spTgt spid="2">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
                                            <p:txEl>
                                              <p:pRg st="8" end="8"/>
                                            </p:txEl>
                                          </p:spTgt>
                                        </p:tgtEl>
                                        <p:attrNameLst>
                                          <p:attrName>style.visibility</p:attrName>
                                        </p:attrNameLst>
                                      </p:cBhvr>
                                      <p:to>
                                        <p:strVal val="visible"/>
                                      </p:to>
                                    </p:set>
                                    <p:animEffect transition="in" filter="fade">
                                      <p:cBhvr>
                                        <p:cTn id="37" dur="50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355480-D6DA-4C68-9DC1-C8BD16D98E26}"/>
              </a:ext>
            </a:extLst>
          </p:cNvPr>
          <p:cNvSpPr>
            <a:spLocks noGrp="1"/>
          </p:cNvSpPr>
          <p:nvPr>
            <p:ph idx="1"/>
          </p:nvPr>
        </p:nvSpPr>
        <p:spPr>
          <a:xfrm>
            <a:off x="772162" y="1096182"/>
            <a:ext cx="7599675" cy="2268339"/>
          </a:xfrm>
        </p:spPr>
        <p:txBody>
          <a:bodyPr/>
          <a:lstStyle/>
          <a:p>
            <a:pPr marL="0" indent="0">
              <a:buNone/>
            </a:pPr>
            <a:r>
              <a:rPr lang="en-US" dirty="0">
                <a:effectLst>
                  <a:outerShdw blurRad="38100" dist="38100" dir="2700000" algn="tl">
                    <a:srgbClr val="000000">
                      <a:alpha val="43137"/>
                    </a:srgbClr>
                  </a:outerShdw>
                </a:effectLst>
              </a:rPr>
              <a:t>BIOS calls consist of a handler, function, parameters, &amp; return values.</a:t>
            </a:r>
          </a:p>
          <a:p>
            <a:r>
              <a:rPr lang="en-US" dirty="0">
                <a:effectLst>
                  <a:outerShdw blurRad="38100" dist="38100" dir="2700000" algn="tl">
                    <a:srgbClr val="000000">
                      <a:alpha val="43137"/>
                    </a:srgbClr>
                  </a:outerShdw>
                </a:effectLst>
              </a:rPr>
              <a:t>The function number and parameters (if any) are set.</a:t>
            </a:r>
          </a:p>
          <a:p>
            <a:pPr>
              <a:spcBef>
                <a:spcPts val="600"/>
              </a:spcBef>
            </a:pPr>
            <a:r>
              <a:rPr lang="en-US" dirty="0">
                <a:effectLst>
                  <a:outerShdw blurRad="38100" dist="38100" dir="2700000" algn="tl">
                    <a:srgbClr val="000000">
                      <a:alpha val="43137"/>
                    </a:srgbClr>
                  </a:outerShdw>
                </a:effectLst>
              </a:rPr>
              <a:t>The interrupt handler is invoked.</a:t>
            </a:r>
          </a:p>
          <a:p>
            <a:pPr>
              <a:spcBef>
                <a:spcPts val="600"/>
              </a:spcBef>
            </a:pPr>
            <a:r>
              <a:rPr lang="en-US" dirty="0">
                <a:effectLst>
                  <a:outerShdw blurRad="38100" dist="38100" dir="2700000" algn="tl">
                    <a:srgbClr val="000000">
                      <a:alpha val="43137"/>
                    </a:srgbClr>
                  </a:outerShdw>
                </a:effectLst>
              </a:rPr>
              <a:t>Return values (if any) can be retrieved.</a:t>
            </a:r>
          </a:p>
          <a:p>
            <a:pPr marL="0" indent="0">
              <a:buNone/>
            </a:pPr>
            <a:r>
              <a:rPr lang="en-US" dirty="0">
                <a:effectLst>
                  <a:outerShdw blurRad="38100" dist="38100" dir="2700000" algn="tl">
                    <a:srgbClr val="000000">
                      <a:alpha val="43137"/>
                    </a:srgbClr>
                  </a:outerShdw>
                </a:effectLst>
              </a:rPr>
              <a:t>Functions, parameters, and returns are standardized by register.</a:t>
            </a:r>
          </a:p>
        </p:txBody>
      </p:sp>
      <p:sp>
        <p:nvSpPr>
          <p:cNvPr id="3" name="Title 2">
            <a:extLst>
              <a:ext uri="{FF2B5EF4-FFF2-40B4-BE49-F238E27FC236}">
                <a16:creationId xmlns:a16="http://schemas.microsoft.com/office/drawing/2014/main" id="{1B014CAD-1FBF-4455-BF4F-314D933C6534}"/>
              </a:ext>
            </a:extLst>
          </p:cNvPr>
          <p:cNvSpPr>
            <a:spLocks noGrp="1"/>
          </p:cNvSpPr>
          <p:nvPr>
            <p:ph type="title"/>
          </p:nvPr>
        </p:nvSpPr>
        <p:spPr>
          <a:xfrm>
            <a:off x="289956" y="430041"/>
            <a:ext cx="8564088" cy="707098"/>
          </a:xfrm>
        </p:spPr>
        <p:txBody>
          <a:bodyPr/>
          <a:lstStyle/>
          <a:p>
            <a:r>
              <a:rPr lang="en-US" dirty="0">
                <a:effectLst>
                  <a:outerShdw blurRad="38100" dist="38100" dir="2700000" algn="tl">
                    <a:srgbClr val="000000">
                      <a:alpha val="43137"/>
                    </a:srgbClr>
                  </a:outerShdw>
                </a:effectLst>
              </a:rPr>
              <a:t>Anatomy of a BIOS Call</a:t>
            </a:r>
          </a:p>
        </p:txBody>
      </p:sp>
      <p:sp>
        <p:nvSpPr>
          <p:cNvPr id="4" name="Slide Number Placeholder 3">
            <a:extLst>
              <a:ext uri="{FF2B5EF4-FFF2-40B4-BE49-F238E27FC236}">
                <a16:creationId xmlns:a16="http://schemas.microsoft.com/office/drawing/2014/main" id="{E3508DE3-17FA-4FE9-9079-06103A9FB223}"/>
              </a:ext>
            </a:extLst>
          </p:cNvPr>
          <p:cNvSpPr>
            <a:spLocks noGrp="1"/>
          </p:cNvSpPr>
          <p:nvPr>
            <p:ph type="sldNum" sz="quarter" idx="4"/>
          </p:nvPr>
        </p:nvSpPr>
        <p:spPr/>
        <p:txBody>
          <a:bodyPr/>
          <a:lstStyle/>
          <a:p>
            <a:fld id="{935F6298-3495-4A05-8EAC-0E99A861C3DA}" type="slidenum">
              <a:rPr lang="en-US" smtClean="0"/>
              <a:pPr/>
              <a:t>6</a:t>
            </a:fld>
            <a:endParaRPr lang="en-US" dirty="0"/>
          </a:p>
        </p:txBody>
      </p:sp>
      <p:graphicFrame>
        <p:nvGraphicFramePr>
          <p:cNvPr id="5" name="Table 4">
            <a:extLst>
              <a:ext uri="{FF2B5EF4-FFF2-40B4-BE49-F238E27FC236}">
                <a16:creationId xmlns:a16="http://schemas.microsoft.com/office/drawing/2014/main" id="{5A5186AD-FBE7-4489-BEE6-468DDB5C2F32}"/>
              </a:ext>
            </a:extLst>
          </p:cNvPr>
          <p:cNvGraphicFramePr>
            <a:graphicFrameLocks noGrp="1"/>
          </p:cNvGraphicFramePr>
          <p:nvPr>
            <p:extLst>
              <p:ext uri="{D42A27DB-BD31-4B8C-83A1-F6EECF244321}">
                <p14:modId xmlns:p14="http://schemas.microsoft.com/office/powerpoint/2010/main" val="3003286082"/>
              </p:ext>
            </p:extLst>
          </p:nvPr>
        </p:nvGraphicFramePr>
        <p:xfrm>
          <a:off x="850666" y="3424100"/>
          <a:ext cx="3669295" cy="1294743"/>
        </p:xfrm>
        <a:graphic>
          <a:graphicData uri="http://schemas.openxmlformats.org/drawingml/2006/table">
            <a:tbl>
              <a:tblPr firstRow="1" firstCol="1" bandRow="1">
                <a:tableStyleId>{5C22544A-7EE6-4342-B048-85BDC9FD1C3A}</a:tableStyleId>
              </a:tblPr>
              <a:tblGrid>
                <a:gridCol w="1082212">
                  <a:extLst>
                    <a:ext uri="{9D8B030D-6E8A-4147-A177-3AD203B41FA5}">
                      <a16:colId xmlns:a16="http://schemas.microsoft.com/office/drawing/2014/main" val="246652874"/>
                    </a:ext>
                  </a:extLst>
                </a:gridCol>
                <a:gridCol w="892098">
                  <a:extLst>
                    <a:ext uri="{9D8B030D-6E8A-4147-A177-3AD203B41FA5}">
                      <a16:colId xmlns:a16="http://schemas.microsoft.com/office/drawing/2014/main" val="1212047455"/>
                    </a:ext>
                  </a:extLst>
                </a:gridCol>
                <a:gridCol w="1694985">
                  <a:extLst>
                    <a:ext uri="{9D8B030D-6E8A-4147-A177-3AD203B41FA5}">
                      <a16:colId xmlns:a16="http://schemas.microsoft.com/office/drawing/2014/main" val="3471996968"/>
                    </a:ext>
                  </a:extLst>
                </a:gridCol>
              </a:tblGrid>
              <a:tr h="0">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INT Example</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Value</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Meaning</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extLst>
                  <a:ext uri="{0D108BD9-81ED-4DB2-BD59-A6C34878D82A}">
                    <a16:rowId xmlns:a16="http://schemas.microsoft.com/office/drawing/2014/main" val="1073804017"/>
                  </a:ext>
                </a:extLst>
              </a:tr>
              <a:tr h="0">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Handler</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b="1" dirty="0">
                          <a:effectLst/>
                          <a:latin typeface="Consolas" panose="020B0609020204030204" pitchFamily="49" charset="0"/>
                          <a:ea typeface="Cambria" panose="02040503050406030204" pitchFamily="18" charset="0"/>
                        </a:rPr>
                        <a:t>0x16</a:t>
                      </a:r>
                      <a:endParaRPr lang="en-US" sz="1200" b="1" dirty="0">
                        <a:effectLst/>
                        <a:latin typeface="Consolas" panose="020B0609020204030204" pitchFamily="49"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Keyboard</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extLst>
                  <a:ext uri="{0D108BD9-81ED-4DB2-BD59-A6C34878D82A}">
                    <a16:rowId xmlns:a16="http://schemas.microsoft.com/office/drawing/2014/main" val="2474528061"/>
                  </a:ext>
                </a:extLst>
              </a:tr>
              <a:tr h="0">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Function</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AH = </a:t>
                      </a:r>
                      <a:r>
                        <a:rPr lang="en-US" sz="1200" b="1" dirty="0">
                          <a:effectLst/>
                          <a:latin typeface="Consolas" panose="020B0609020204030204" pitchFamily="49" charset="0"/>
                          <a:ea typeface="Cambria" panose="02040503050406030204" pitchFamily="18" charset="0"/>
                        </a:rPr>
                        <a:t>0x50</a:t>
                      </a:r>
                      <a:endParaRPr lang="en-US" sz="1200" b="1" dirty="0">
                        <a:effectLst/>
                        <a:latin typeface="Consolas" panose="020B0609020204030204" pitchFamily="49"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Country Code</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extLst>
                  <a:ext uri="{0D108BD9-81ED-4DB2-BD59-A6C34878D82A}">
                    <a16:rowId xmlns:a16="http://schemas.microsoft.com/office/drawing/2014/main" val="334791090"/>
                  </a:ext>
                </a:extLst>
              </a:tr>
              <a:tr h="82123">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Parameter(s)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AL = </a:t>
                      </a:r>
                      <a:r>
                        <a:rPr lang="en-US" sz="1200" b="1" dirty="0">
                          <a:effectLst/>
                          <a:latin typeface="Consolas" panose="020B0609020204030204" pitchFamily="49" charset="0"/>
                          <a:ea typeface="Cambria" panose="02040503050406030204" pitchFamily="18" charset="0"/>
                        </a:rPr>
                        <a:t>0x01</a:t>
                      </a:r>
                      <a:endParaRPr lang="en-US" sz="1200" b="1" dirty="0">
                        <a:effectLst/>
                        <a:latin typeface="Consolas" panose="020B0609020204030204" pitchFamily="49"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Get Current Code</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extLst>
                  <a:ext uri="{0D108BD9-81ED-4DB2-BD59-A6C34878D82A}">
                    <a16:rowId xmlns:a16="http://schemas.microsoft.com/office/drawing/2014/main" val="1398133999"/>
                  </a:ext>
                </a:extLst>
              </a:tr>
              <a:tr h="0">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Return Register(s)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gridSpan="2">
                  <a:txBody>
                    <a:bodyPr/>
                    <a:lstStyle/>
                    <a:p>
                      <a:pPr algn="just">
                        <a:lnSpc>
                          <a:spcPct val="107000"/>
                        </a:lnSpc>
                        <a:spcAft>
                          <a:spcPts val="0"/>
                        </a:spcAft>
                      </a:pPr>
                      <a:r>
                        <a:rPr lang="en-US" sz="1200" dirty="0">
                          <a:effectLst/>
                          <a:latin typeface="Cambria" panose="02040503050406030204" pitchFamily="18" charset="0"/>
                          <a:ea typeface="Cambria" panose="02040503050406030204" pitchFamily="18" charset="0"/>
                        </a:rPr>
                        <a:t>AL = Status (</a:t>
                      </a:r>
                      <a:r>
                        <a:rPr lang="en-US" sz="1200" b="1" dirty="0">
                          <a:effectLst/>
                          <a:latin typeface="Consolas" panose="020B0609020204030204" pitchFamily="49" charset="0"/>
                          <a:ea typeface="Cambria" panose="02040503050406030204" pitchFamily="18" charset="0"/>
                        </a:rPr>
                        <a:t>00</a:t>
                      </a:r>
                      <a:r>
                        <a:rPr lang="en-US" sz="1200" dirty="0">
                          <a:effectLst/>
                          <a:latin typeface="Cambria" panose="02040503050406030204" pitchFamily="18" charset="0"/>
                          <a:ea typeface="Cambria" panose="02040503050406030204" pitchFamily="18" charset="0"/>
                        </a:rPr>
                        <a:t> = success, </a:t>
                      </a:r>
                      <a:r>
                        <a:rPr lang="en-US" sz="1200" b="1" dirty="0">
                          <a:effectLst/>
                          <a:latin typeface="Consolas" panose="020B0609020204030204" pitchFamily="49" charset="0"/>
                          <a:ea typeface="Cambria" panose="02040503050406030204" pitchFamily="18" charset="0"/>
                        </a:rPr>
                        <a:t>02</a:t>
                      </a:r>
                      <a:r>
                        <a:rPr lang="en-US" sz="1200" dirty="0">
                          <a:effectLst/>
                          <a:latin typeface="Cambria" panose="02040503050406030204" pitchFamily="18" charset="0"/>
                          <a:ea typeface="Cambria" panose="02040503050406030204" pitchFamily="18" charset="0"/>
                        </a:rPr>
                        <a:t> = error)</a:t>
                      </a:r>
                    </a:p>
                    <a:p>
                      <a:pPr algn="just">
                        <a:lnSpc>
                          <a:spcPct val="107000"/>
                        </a:lnSpc>
                        <a:spcAft>
                          <a:spcPts val="0"/>
                        </a:spcAft>
                      </a:pPr>
                      <a:r>
                        <a:rPr lang="en-US" sz="1200" dirty="0">
                          <a:effectLst/>
                          <a:latin typeface="Cambria" panose="02040503050406030204" pitchFamily="18" charset="0"/>
                          <a:ea typeface="Cambria" panose="02040503050406030204" pitchFamily="18" charset="0"/>
                        </a:rPr>
                        <a:t>BX = Country code</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hMerge="1">
                  <a:txBody>
                    <a:bodyPr/>
                    <a:lstStyle/>
                    <a:p>
                      <a:endParaRPr lang="en-US"/>
                    </a:p>
                  </a:txBody>
                  <a:tcPr/>
                </a:tc>
                <a:extLst>
                  <a:ext uri="{0D108BD9-81ED-4DB2-BD59-A6C34878D82A}">
                    <a16:rowId xmlns:a16="http://schemas.microsoft.com/office/drawing/2014/main" val="3158132263"/>
                  </a:ext>
                </a:extLst>
              </a:tr>
            </a:tbl>
          </a:graphicData>
        </a:graphic>
      </p:graphicFrame>
      <p:sp>
        <p:nvSpPr>
          <p:cNvPr id="6" name="Text Box 2">
            <a:extLst>
              <a:ext uri="{FF2B5EF4-FFF2-40B4-BE49-F238E27FC236}">
                <a16:creationId xmlns:a16="http://schemas.microsoft.com/office/drawing/2014/main" id="{848DCA0A-97E9-47DB-8941-A08DD07245C0}"/>
              </a:ext>
            </a:extLst>
          </p:cNvPr>
          <p:cNvSpPr txBox="1">
            <a:spLocks noChangeArrowheads="1"/>
          </p:cNvSpPr>
          <p:nvPr/>
        </p:nvSpPr>
        <p:spPr bwMode="auto">
          <a:xfrm>
            <a:off x="4624041" y="3418715"/>
            <a:ext cx="3880594" cy="1300128"/>
          </a:xfrm>
          <a:prstGeom prst="rect">
            <a:avLst/>
          </a:prstGeom>
          <a:solidFill>
            <a:schemeClr val="tx1"/>
          </a:solidFill>
          <a:ln w="25400">
            <a:solidFill>
              <a:schemeClr val="bg1"/>
            </a:solidFill>
            <a:miter lim="800000"/>
            <a:headEnd/>
            <a:tailEnd/>
          </a:ln>
        </p:spPr>
        <p:txBody>
          <a:bodyPr rot="0" vert="horz" wrap="square" lIns="45720" tIns="45720" rIns="45720" bIns="45720" anchor="t" anchorCtr="0">
            <a:noAutofit/>
          </a:bodyPr>
          <a:lstStyle/>
          <a:p>
            <a:pPr algn="just">
              <a:lnSpc>
                <a:spcPct val="107000"/>
              </a:lnSpc>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 EXAMPLE – FETCH KEYBOARD COUNTRY CODE</a:t>
            </a:r>
          </a:p>
          <a:p>
            <a:pPr algn="just">
              <a:lnSpc>
                <a:spcPct val="107000"/>
              </a:lnSpc>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mov ah, 0x50        // Set function</a:t>
            </a:r>
            <a:endParaRPr lang="en-US" sz="1200" dirty="0">
              <a:effectLst/>
              <a:latin typeface="Consolas" panose="020B0609020204030204" pitchFamily="49" charset="0"/>
              <a:ea typeface="Yu Mincho" panose="02020400000000000000" pitchFamily="18" charset="-128"/>
              <a:cs typeface="Times New Roman" panose="02020603050405020304" pitchFamily="18" charset="0"/>
            </a:endParaRPr>
          </a:p>
          <a:p>
            <a:pPr algn="just">
              <a:lnSpc>
                <a:spcPct val="107000"/>
              </a:lnSpc>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mov al, 0x01        // Set Parameter(s)</a:t>
            </a:r>
            <a:endParaRPr lang="en-US" sz="1200" dirty="0">
              <a:effectLst/>
              <a:latin typeface="Consolas" panose="020B0609020204030204" pitchFamily="49" charset="0"/>
              <a:ea typeface="Yu Mincho" panose="02020400000000000000" pitchFamily="18" charset="-128"/>
              <a:cs typeface="Times New Roman" panose="02020603050405020304" pitchFamily="18" charset="0"/>
            </a:endParaRPr>
          </a:p>
          <a:p>
            <a:pPr algn="just">
              <a:lnSpc>
                <a:spcPct val="107000"/>
              </a:lnSpc>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int 0x16            // Invoke handler</a:t>
            </a:r>
          </a:p>
          <a:p>
            <a:pPr algn="just">
              <a:lnSpc>
                <a:spcPct val="107000"/>
              </a:lnSpc>
              <a:spcAft>
                <a:spcPts val="0"/>
              </a:spcAft>
            </a:pPr>
            <a:endPar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endParaRPr>
          </a:p>
          <a:p>
            <a:pPr algn="just">
              <a:lnSpc>
                <a:spcPct val="107000"/>
              </a:lnSpc>
              <a:spcAft>
                <a:spcPts val="0"/>
              </a:spcAft>
            </a:pPr>
            <a:r>
              <a:rPr lang="en-US" sz="1200" b="1" dirty="0">
                <a:solidFill>
                  <a:srgbClr val="FFFFFF"/>
                </a:solidFill>
                <a:latin typeface="Consolas" panose="020B0609020204030204" pitchFamily="49" charset="0"/>
                <a:ea typeface="Yu Mincho" panose="02020400000000000000" pitchFamily="18" charset="-128"/>
                <a:cs typeface="Times New Roman" panose="02020603050405020304" pitchFamily="18" charset="0"/>
              </a:rPr>
              <a:t> // Country code can now be fetched from BX.</a:t>
            </a:r>
            <a:endParaRPr lang="en-US" sz="1200" dirty="0">
              <a:effectLst/>
              <a:latin typeface="Cambria" panose="02040503050406030204" pitchFamily="18"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8228919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4C6CE46-C28F-4199-8CB3-00B56112A341}"/>
              </a:ext>
            </a:extLst>
          </p:cNvPr>
          <p:cNvSpPr>
            <a:spLocks noGrp="1"/>
          </p:cNvSpPr>
          <p:nvPr>
            <p:ph idx="1"/>
          </p:nvPr>
        </p:nvSpPr>
        <p:spPr>
          <a:xfrm>
            <a:off x="1415764" y="1256350"/>
            <a:ext cx="6312471" cy="394017"/>
          </a:xfrm>
        </p:spPr>
        <p:txBody>
          <a:bodyPr/>
          <a:lstStyle/>
          <a:p>
            <a:pPr marL="0" indent="0" algn="ctr">
              <a:buNone/>
            </a:pPr>
            <a:r>
              <a:rPr lang="en-US" dirty="0">
                <a:effectLst>
                  <a:outerShdw blurRad="38100" dist="38100" dir="2700000" algn="tl">
                    <a:srgbClr val="000000">
                      <a:alpha val="43137"/>
                    </a:srgbClr>
                  </a:outerShdw>
                </a:effectLst>
              </a:rPr>
              <a:t>Step 1: Set the Video Mode.</a:t>
            </a:r>
          </a:p>
        </p:txBody>
      </p:sp>
      <p:sp>
        <p:nvSpPr>
          <p:cNvPr id="3" name="Title 2">
            <a:extLst>
              <a:ext uri="{FF2B5EF4-FFF2-40B4-BE49-F238E27FC236}">
                <a16:creationId xmlns:a16="http://schemas.microsoft.com/office/drawing/2014/main" id="{73FF8B03-E231-4993-A5A6-BEDD9268CF01}"/>
              </a:ext>
            </a:extLst>
          </p:cNvPr>
          <p:cNvSpPr>
            <a:spLocks noGrp="1"/>
          </p:cNvSpPr>
          <p:nvPr>
            <p:ph type="title"/>
          </p:nvPr>
        </p:nvSpPr>
        <p:spPr/>
        <p:txBody>
          <a:bodyPr/>
          <a:lstStyle/>
          <a:p>
            <a:r>
              <a:rPr lang="en-US" dirty="0">
                <a:effectLst>
                  <a:outerShdw blurRad="38100" dist="38100" dir="2700000" algn="tl">
                    <a:srgbClr val="000000">
                      <a:alpha val="43137"/>
                    </a:srgbClr>
                  </a:outerShdw>
                </a:effectLst>
              </a:rPr>
              <a:t>Video Graphics Adapter Setup</a:t>
            </a:r>
          </a:p>
        </p:txBody>
      </p:sp>
      <p:sp>
        <p:nvSpPr>
          <p:cNvPr id="4" name="Slide Number Placeholder 3">
            <a:extLst>
              <a:ext uri="{FF2B5EF4-FFF2-40B4-BE49-F238E27FC236}">
                <a16:creationId xmlns:a16="http://schemas.microsoft.com/office/drawing/2014/main" id="{DE912423-66AD-4071-B054-115C1FDE44DA}"/>
              </a:ext>
            </a:extLst>
          </p:cNvPr>
          <p:cNvSpPr>
            <a:spLocks noGrp="1"/>
          </p:cNvSpPr>
          <p:nvPr>
            <p:ph type="sldNum" sz="quarter" idx="4"/>
          </p:nvPr>
        </p:nvSpPr>
        <p:spPr/>
        <p:txBody>
          <a:bodyPr/>
          <a:lstStyle/>
          <a:p>
            <a:fld id="{935F6298-3495-4A05-8EAC-0E99A861C3DA}" type="slidenum">
              <a:rPr lang="en-US" smtClean="0"/>
              <a:pPr/>
              <a:t>7</a:t>
            </a:fld>
            <a:endParaRPr lang="en-US" dirty="0"/>
          </a:p>
        </p:txBody>
      </p:sp>
      <p:graphicFrame>
        <p:nvGraphicFramePr>
          <p:cNvPr id="6" name="Table 5">
            <a:extLst>
              <a:ext uri="{FF2B5EF4-FFF2-40B4-BE49-F238E27FC236}">
                <a16:creationId xmlns:a16="http://schemas.microsoft.com/office/drawing/2014/main" id="{196CD7CA-AD15-41F5-A3F7-C7D7090C7AE9}"/>
              </a:ext>
            </a:extLst>
          </p:cNvPr>
          <p:cNvGraphicFramePr>
            <a:graphicFrameLocks noGrp="1"/>
          </p:cNvGraphicFramePr>
          <p:nvPr>
            <p:extLst>
              <p:ext uri="{D42A27DB-BD31-4B8C-83A1-F6EECF244321}">
                <p14:modId xmlns:p14="http://schemas.microsoft.com/office/powerpoint/2010/main" val="4070218868"/>
              </p:ext>
            </p:extLst>
          </p:nvPr>
        </p:nvGraphicFramePr>
        <p:xfrm>
          <a:off x="1415764" y="1650369"/>
          <a:ext cx="3328508" cy="1105450"/>
        </p:xfrm>
        <a:graphic>
          <a:graphicData uri="http://schemas.openxmlformats.org/drawingml/2006/table">
            <a:tbl>
              <a:tblPr firstRow="1" firstCol="1" bandRow="1">
                <a:tableStyleId>{21E4AEA4-8DFA-4A89-87EB-49C32662AFE0}</a:tableStyleId>
              </a:tblPr>
              <a:tblGrid>
                <a:gridCol w="1242060">
                  <a:extLst>
                    <a:ext uri="{9D8B030D-6E8A-4147-A177-3AD203B41FA5}">
                      <a16:colId xmlns:a16="http://schemas.microsoft.com/office/drawing/2014/main" val="2277013394"/>
                    </a:ext>
                  </a:extLst>
                </a:gridCol>
                <a:gridCol w="964919">
                  <a:extLst>
                    <a:ext uri="{9D8B030D-6E8A-4147-A177-3AD203B41FA5}">
                      <a16:colId xmlns:a16="http://schemas.microsoft.com/office/drawing/2014/main" val="1231736249"/>
                    </a:ext>
                  </a:extLst>
                </a:gridCol>
                <a:gridCol w="1121529">
                  <a:extLst>
                    <a:ext uri="{9D8B030D-6E8A-4147-A177-3AD203B41FA5}">
                      <a16:colId xmlns:a16="http://schemas.microsoft.com/office/drawing/2014/main" val="1687496271"/>
                    </a:ext>
                  </a:extLst>
                </a:gridCol>
              </a:tblGrid>
              <a:tr h="221090">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Set Video Mode</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B w="12700" cap="flat" cmpd="sng" algn="ctr">
                      <a:solidFill>
                        <a:schemeClr val="bg1"/>
                      </a:solidFill>
                      <a:prstDash val="solid"/>
                      <a:round/>
                      <a:headEnd type="none" w="med" len="med"/>
                      <a:tailEnd type="none" w="med" len="med"/>
                    </a:lnB>
                  </a:tcPr>
                </a:tc>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Value</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B w="12700" cap="flat" cmpd="sng" algn="ctr">
                      <a:solidFill>
                        <a:schemeClr val="bg1"/>
                      </a:solidFill>
                      <a:prstDash val="solid"/>
                      <a:round/>
                      <a:headEnd type="none" w="med" len="med"/>
                      <a:tailEnd type="none" w="med" len="med"/>
                    </a:lnB>
                  </a:tcPr>
                </a:tc>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Meaning</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571808750"/>
                  </a:ext>
                </a:extLst>
              </a:tr>
              <a:tr h="221090">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Handler</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T w="12700" cap="flat" cmpd="sng" algn="ctr">
                      <a:solidFill>
                        <a:schemeClr val="bg1"/>
                      </a:solidFill>
                      <a:prstDash val="solid"/>
                      <a:round/>
                      <a:headEnd type="none" w="med" len="med"/>
                      <a:tailEnd type="none" w="med" len="med"/>
                    </a:lnT>
                  </a:tcPr>
                </a:tc>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0x10</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T w="12700" cap="flat" cmpd="sng" algn="ctr">
                      <a:solidFill>
                        <a:schemeClr val="bg1"/>
                      </a:solidFill>
                      <a:prstDash val="solid"/>
                      <a:round/>
                      <a:headEnd type="none" w="med" len="med"/>
                      <a:tailEnd type="none" w="med" len="med"/>
                    </a:lnT>
                  </a:tcPr>
                </a:tc>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Video</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685581921"/>
                  </a:ext>
                </a:extLst>
              </a:tr>
              <a:tr h="221090">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Function</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AH = 0x00</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Set Mode</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extLst>
                  <a:ext uri="{0D108BD9-81ED-4DB2-BD59-A6C34878D82A}">
                    <a16:rowId xmlns:a16="http://schemas.microsoft.com/office/drawing/2014/main" val="1898928473"/>
                  </a:ext>
                </a:extLst>
              </a:tr>
              <a:tr h="221090">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Parameter(s)</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AL = Mode</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New Mode</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extLst>
                  <a:ext uri="{0D108BD9-81ED-4DB2-BD59-A6C34878D82A}">
                    <a16:rowId xmlns:a16="http://schemas.microsoft.com/office/drawing/2014/main" val="3680505061"/>
                  </a:ext>
                </a:extLst>
              </a:tr>
              <a:tr h="221090">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Return(s)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gridSpan="2">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AL = Status (BIOS dependent)</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tc>
                <a:tc hMerge="1">
                  <a:txBody>
                    <a:bodyPr/>
                    <a:lstStyle/>
                    <a:p>
                      <a:endParaRPr lang="en-US"/>
                    </a:p>
                  </a:txBody>
                  <a:tcPr/>
                </a:tc>
                <a:extLst>
                  <a:ext uri="{0D108BD9-81ED-4DB2-BD59-A6C34878D82A}">
                    <a16:rowId xmlns:a16="http://schemas.microsoft.com/office/drawing/2014/main" val="3264400818"/>
                  </a:ext>
                </a:extLst>
              </a:tr>
            </a:tbl>
          </a:graphicData>
        </a:graphic>
      </p:graphicFrame>
      <p:graphicFrame>
        <p:nvGraphicFramePr>
          <p:cNvPr id="7" name="Table 6">
            <a:extLst>
              <a:ext uri="{FF2B5EF4-FFF2-40B4-BE49-F238E27FC236}">
                <a16:creationId xmlns:a16="http://schemas.microsoft.com/office/drawing/2014/main" id="{853452E4-3802-4F0F-A3CC-72EA46598F56}"/>
              </a:ext>
            </a:extLst>
          </p:cNvPr>
          <p:cNvGraphicFramePr>
            <a:graphicFrameLocks noGrp="1"/>
          </p:cNvGraphicFramePr>
          <p:nvPr>
            <p:extLst>
              <p:ext uri="{D42A27DB-BD31-4B8C-83A1-F6EECF244321}">
                <p14:modId xmlns:p14="http://schemas.microsoft.com/office/powerpoint/2010/main" val="2310343733"/>
              </p:ext>
            </p:extLst>
          </p:nvPr>
        </p:nvGraphicFramePr>
        <p:xfrm>
          <a:off x="4841446" y="1650368"/>
          <a:ext cx="2886789" cy="1105451"/>
        </p:xfrm>
        <a:graphic>
          <a:graphicData uri="http://schemas.openxmlformats.org/drawingml/2006/table">
            <a:tbl>
              <a:tblPr firstRow="1" firstCol="1" bandRow="1">
                <a:tableStyleId>{0660B408-B3CF-4A94-85FC-2B1E0A45F4A2}</a:tableStyleId>
              </a:tblPr>
              <a:tblGrid>
                <a:gridCol w="557848">
                  <a:extLst>
                    <a:ext uri="{9D8B030D-6E8A-4147-A177-3AD203B41FA5}">
                      <a16:colId xmlns:a16="http://schemas.microsoft.com/office/drawing/2014/main" val="814703794"/>
                    </a:ext>
                  </a:extLst>
                </a:gridCol>
                <a:gridCol w="2328941">
                  <a:extLst>
                    <a:ext uri="{9D8B030D-6E8A-4147-A177-3AD203B41FA5}">
                      <a16:colId xmlns:a16="http://schemas.microsoft.com/office/drawing/2014/main" val="1227637988"/>
                    </a:ext>
                  </a:extLst>
                </a:gridCol>
              </a:tblGrid>
              <a:tr h="0">
                <a:tc>
                  <a:txBody>
                    <a:bodyPr/>
                    <a:lstStyle/>
                    <a:p>
                      <a:pPr algn="just">
                        <a:lnSpc>
                          <a:spcPct val="107000"/>
                        </a:lnSpc>
                        <a:spcAft>
                          <a:spcPts val="800"/>
                        </a:spcAft>
                      </a:pPr>
                      <a:r>
                        <a:rPr lang="en-US" sz="1200" dirty="0">
                          <a:effectLst/>
                          <a:latin typeface="Cambria" panose="02040503050406030204" pitchFamily="18" charset="0"/>
                          <a:ea typeface="Cambria" panose="02040503050406030204" pitchFamily="18" charset="0"/>
                        </a:rPr>
                        <a:t>Mode</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just">
                        <a:lnSpc>
                          <a:spcPct val="107000"/>
                        </a:lnSpc>
                        <a:spcAft>
                          <a:spcPts val="800"/>
                        </a:spcAft>
                      </a:pPr>
                      <a:r>
                        <a:rPr lang="en-US" sz="1200">
                          <a:effectLst/>
                          <a:latin typeface="Cambria" panose="02040503050406030204" pitchFamily="18" charset="0"/>
                          <a:ea typeface="Cambria" panose="02040503050406030204" pitchFamily="18" charset="0"/>
                        </a:rPr>
                        <a:t>Description</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674010992"/>
                  </a:ext>
                </a:extLst>
              </a:tr>
              <a:tr h="0">
                <a:tc>
                  <a:txBody>
                    <a:bodyPr/>
                    <a:lstStyle/>
                    <a:p>
                      <a:pPr algn="just">
                        <a:lnSpc>
                          <a:spcPct val="107000"/>
                        </a:lnSpc>
                        <a:spcAft>
                          <a:spcPts val="800"/>
                        </a:spcAft>
                      </a:pPr>
                      <a:r>
                        <a:rPr lang="en-US" sz="1200" dirty="0">
                          <a:effectLst/>
                          <a:latin typeface="Consolas" panose="020B0609020204030204" pitchFamily="49" charset="0"/>
                          <a:ea typeface="Cambria" panose="02040503050406030204" pitchFamily="18" charset="0"/>
                        </a:rPr>
                        <a:t>0x00</a:t>
                      </a:r>
                      <a:endParaRPr lang="en-US" sz="1200" dirty="0">
                        <a:effectLst/>
                        <a:latin typeface="Consolas" panose="020B0609020204030204" pitchFamily="49" charset="0"/>
                        <a:ea typeface="Cambria" panose="02040503050406030204" pitchFamily="18" charset="0"/>
                        <a:cs typeface="Times New Roman" panose="02020603050405020304" pitchFamily="18" charset="0"/>
                      </a:endParaRPr>
                    </a:p>
                  </a:txBody>
                  <a:tcPr marL="68580" marR="68580" marT="18000" marB="180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just">
                        <a:lnSpc>
                          <a:spcPct val="107000"/>
                        </a:lnSpc>
                        <a:spcAft>
                          <a:spcPts val="800"/>
                        </a:spcAft>
                        <a:tabLst>
                          <a:tab pos="674370" algn="l"/>
                        </a:tabLst>
                      </a:pPr>
                      <a:r>
                        <a:rPr lang="en-US" sz="1200" dirty="0">
                          <a:effectLst/>
                          <a:latin typeface="Cambria" panose="02040503050406030204" pitchFamily="18" charset="0"/>
                          <a:ea typeface="Cambria" panose="02040503050406030204" pitchFamily="18" charset="0"/>
                        </a:rPr>
                        <a:t>Text:	40x25 (Low-Res)</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084950923"/>
                  </a:ext>
                </a:extLst>
              </a:tr>
              <a:tr h="0">
                <a:tc>
                  <a:txBody>
                    <a:bodyPr/>
                    <a:lstStyle/>
                    <a:p>
                      <a:pPr algn="just">
                        <a:lnSpc>
                          <a:spcPct val="107000"/>
                        </a:lnSpc>
                        <a:spcAft>
                          <a:spcPts val="800"/>
                        </a:spcAft>
                      </a:pPr>
                      <a:r>
                        <a:rPr lang="en-US" sz="1200" dirty="0">
                          <a:effectLst/>
                          <a:latin typeface="Consolas" panose="020B0609020204030204" pitchFamily="49" charset="0"/>
                          <a:ea typeface="Cambria" panose="02040503050406030204" pitchFamily="18" charset="0"/>
                        </a:rPr>
                        <a:t>0x03</a:t>
                      </a:r>
                      <a:endParaRPr lang="en-US" sz="1200" dirty="0">
                        <a:effectLst/>
                        <a:latin typeface="Consolas" panose="020B0609020204030204" pitchFamily="49" charset="0"/>
                        <a:ea typeface="Cambria" panose="02040503050406030204" pitchFamily="18" charset="0"/>
                        <a:cs typeface="Times New Roman" panose="02020603050405020304" pitchFamily="18" charset="0"/>
                      </a:endParaRPr>
                    </a:p>
                  </a:txBody>
                  <a:tcPr marL="68580" marR="68580" marT="18000" marB="180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just">
                        <a:lnSpc>
                          <a:spcPct val="107000"/>
                        </a:lnSpc>
                        <a:spcAft>
                          <a:spcPts val="800"/>
                        </a:spcAft>
                        <a:tabLst>
                          <a:tab pos="674370" algn="l"/>
                        </a:tabLst>
                      </a:pPr>
                      <a:r>
                        <a:rPr lang="en-US" sz="1200" dirty="0">
                          <a:effectLst/>
                          <a:latin typeface="Cambria" panose="02040503050406030204" pitchFamily="18" charset="0"/>
                          <a:ea typeface="Cambria" panose="02040503050406030204" pitchFamily="18" charset="0"/>
                        </a:rPr>
                        <a:t>Text: 	80x25 (High-Res)</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19471543"/>
                  </a:ext>
                </a:extLst>
              </a:tr>
              <a:tr h="0">
                <a:tc>
                  <a:txBody>
                    <a:bodyPr/>
                    <a:lstStyle/>
                    <a:p>
                      <a:pPr algn="just">
                        <a:lnSpc>
                          <a:spcPct val="107000"/>
                        </a:lnSpc>
                        <a:spcAft>
                          <a:spcPts val="800"/>
                        </a:spcAft>
                      </a:pPr>
                      <a:r>
                        <a:rPr lang="en-US" sz="1200" dirty="0">
                          <a:effectLst/>
                          <a:latin typeface="Consolas" panose="020B0609020204030204" pitchFamily="49" charset="0"/>
                          <a:ea typeface="Cambria" panose="02040503050406030204" pitchFamily="18" charset="0"/>
                        </a:rPr>
                        <a:t>0x12</a:t>
                      </a:r>
                      <a:endParaRPr lang="en-US" sz="1200" dirty="0">
                        <a:effectLst/>
                        <a:latin typeface="Consolas" panose="020B0609020204030204" pitchFamily="49" charset="0"/>
                        <a:ea typeface="Cambria" panose="02040503050406030204" pitchFamily="18" charset="0"/>
                        <a:cs typeface="Times New Roman" panose="02020603050405020304" pitchFamily="18" charset="0"/>
                      </a:endParaRPr>
                    </a:p>
                  </a:txBody>
                  <a:tcPr marL="68580" marR="68580" marT="18000" marB="180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just">
                        <a:lnSpc>
                          <a:spcPct val="107000"/>
                        </a:lnSpc>
                        <a:spcAft>
                          <a:spcPts val="800"/>
                        </a:spcAft>
                        <a:tabLst>
                          <a:tab pos="674370" algn="l"/>
                        </a:tabLst>
                      </a:pPr>
                      <a:r>
                        <a:rPr lang="en-US" sz="1200" dirty="0">
                          <a:effectLst/>
                          <a:latin typeface="Cambria" panose="02040503050406030204" pitchFamily="18" charset="0"/>
                          <a:ea typeface="Cambria" panose="02040503050406030204" pitchFamily="18" charset="0"/>
                        </a:rPr>
                        <a:t>Graphics: 	640x480 (16 Colors)</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337700396"/>
                  </a:ext>
                </a:extLst>
              </a:tr>
              <a:tr h="0">
                <a:tc>
                  <a:txBody>
                    <a:bodyPr/>
                    <a:lstStyle/>
                    <a:p>
                      <a:pPr algn="just">
                        <a:lnSpc>
                          <a:spcPct val="107000"/>
                        </a:lnSpc>
                        <a:spcAft>
                          <a:spcPts val="800"/>
                        </a:spcAft>
                      </a:pPr>
                      <a:r>
                        <a:rPr lang="en-US" sz="1200" dirty="0">
                          <a:effectLst/>
                          <a:latin typeface="Consolas" panose="020B0609020204030204" pitchFamily="49" charset="0"/>
                          <a:ea typeface="Cambria" panose="02040503050406030204" pitchFamily="18" charset="0"/>
                        </a:rPr>
                        <a:t>0x13</a:t>
                      </a:r>
                      <a:endParaRPr lang="en-US" sz="1200" dirty="0">
                        <a:effectLst/>
                        <a:latin typeface="Consolas" panose="020B0609020204030204" pitchFamily="49" charset="0"/>
                        <a:ea typeface="Cambria" panose="02040503050406030204" pitchFamily="18" charset="0"/>
                        <a:cs typeface="Times New Roman" panose="02020603050405020304" pitchFamily="18" charset="0"/>
                      </a:endParaRPr>
                    </a:p>
                  </a:txBody>
                  <a:tcPr marL="68580" marR="68580" marT="18000" marB="180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just">
                        <a:lnSpc>
                          <a:spcPct val="107000"/>
                        </a:lnSpc>
                        <a:spcAft>
                          <a:spcPts val="800"/>
                        </a:spcAft>
                        <a:tabLst>
                          <a:tab pos="674370" algn="l"/>
                        </a:tabLst>
                      </a:pPr>
                      <a:r>
                        <a:rPr lang="en-US" sz="1200" dirty="0">
                          <a:effectLst/>
                          <a:latin typeface="Cambria" panose="02040503050406030204" pitchFamily="18" charset="0"/>
                          <a:ea typeface="Cambria" panose="02040503050406030204" pitchFamily="18" charset="0"/>
                        </a:rPr>
                        <a:t>Graphics: 	320x200 (256 Colors)</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18000" marB="180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387946921"/>
                  </a:ext>
                </a:extLst>
              </a:tr>
            </a:tbl>
          </a:graphicData>
        </a:graphic>
      </p:graphicFrame>
      <p:sp>
        <p:nvSpPr>
          <p:cNvPr id="8" name="Content Placeholder 1">
            <a:extLst>
              <a:ext uri="{FF2B5EF4-FFF2-40B4-BE49-F238E27FC236}">
                <a16:creationId xmlns:a16="http://schemas.microsoft.com/office/drawing/2014/main" id="{166B86B7-1AC7-4028-B2D7-4E697A4FAB37}"/>
              </a:ext>
            </a:extLst>
          </p:cNvPr>
          <p:cNvSpPr txBox="1">
            <a:spLocks/>
          </p:cNvSpPr>
          <p:nvPr/>
        </p:nvSpPr>
        <p:spPr bwMode="auto">
          <a:xfrm>
            <a:off x="5590572" y="4214220"/>
            <a:ext cx="2954326" cy="6108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defTabSz="914400">
              <a:buNone/>
            </a:pPr>
            <a:r>
              <a:rPr lang="en-US" sz="1600" u="sng" dirty="0">
                <a:effectLst>
                  <a:outerShdw blurRad="38100" dist="38100" dir="2700000" algn="tl">
                    <a:srgbClr val="000000">
                      <a:alpha val="43137"/>
                    </a:srgbClr>
                  </a:outerShdw>
                </a:effectLst>
              </a:rPr>
              <a:t>Neat trick: </a:t>
            </a:r>
            <a:r>
              <a:rPr lang="en-US" sz="1600" dirty="0">
                <a:effectLst>
                  <a:outerShdw blurRad="38100" dist="38100" dir="2700000" algn="tl">
                    <a:srgbClr val="000000">
                      <a:alpha val="43137"/>
                    </a:srgbClr>
                  </a:outerShdw>
                </a:effectLst>
              </a:rPr>
              <a:t>change the palette rapidly for a fading effect!</a:t>
            </a:r>
          </a:p>
        </p:txBody>
      </p:sp>
      <p:sp>
        <p:nvSpPr>
          <p:cNvPr id="10" name="Content Placeholder 1">
            <a:extLst>
              <a:ext uri="{FF2B5EF4-FFF2-40B4-BE49-F238E27FC236}">
                <a16:creationId xmlns:a16="http://schemas.microsoft.com/office/drawing/2014/main" id="{56F49EC4-1EF6-4B57-A5EF-904F8ADD4064}"/>
              </a:ext>
            </a:extLst>
          </p:cNvPr>
          <p:cNvSpPr txBox="1">
            <a:spLocks/>
          </p:cNvSpPr>
          <p:nvPr/>
        </p:nvSpPr>
        <p:spPr bwMode="auto">
          <a:xfrm>
            <a:off x="599099" y="2826357"/>
            <a:ext cx="7945799" cy="39401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defTabSz="914400">
              <a:buFont typeface="Wingdings" charset="2"/>
              <a:buNone/>
            </a:pPr>
            <a:r>
              <a:rPr lang="en-US" dirty="0">
                <a:effectLst>
                  <a:outerShdw blurRad="38100" dist="38100" dir="2700000" algn="tl">
                    <a:srgbClr val="000000">
                      <a:alpha val="43137"/>
                    </a:srgbClr>
                  </a:outerShdw>
                </a:effectLst>
              </a:rPr>
              <a:t>Step 2: If in MCGA mode, Set the Palette.</a:t>
            </a:r>
          </a:p>
        </p:txBody>
      </p:sp>
      <p:sp>
        <p:nvSpPr>
          <p:cNvPr id="11" name="Rectangle 2">
            <a:extLst>
              <a:ext uri="{FF2B5EF4-FFF2-40B4-BE49-F238E27FC236}">
                <a16:creationId xmlns:a16="http://schemas.microsoft.com/office/drawing/2014/main" id="{373193D9-EF1F-485F-81AF-BD510BF9BACA}"/>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 name="Text Box 2">
            <a:extLst>
              <a:ext uri="{FF2B5EF4-FFF2-40B4-BE49-F238E27FC236}">
                <a16:creationId xmlns:a16="http://schemas.microsoft.com/office/drawing/2014/main" id="{70940F32-A9DA-4E3F-8A56-34A2810EB1ED}"/>
              </a:ext>
            </a:extLst>
          </p:cNvPr>
          <p:cNvSpPr txBox="1">
            <a:spLocks noChangeArrowheads="1"/>
          </p:cNvSpPr>
          <p:nvPr/>
        </p:nvSpPr>
        <p:spPr bwMode="auto">
          <a:xfrm>
            <a:off x="599099" y="3225540"/>
            <a:ext cx="4871969" cy="1611418"/>
          </a:xfrm>
          <a:prstGeom prst="rect">
            <a:avLst/>
          </a:prstGeom>
          <a:solidFill>
            <a:srgbClr val="000000"/>
          </a:solidFill>
          <a:ln w="12700">
            <a:solidFill>
              <a:schemeClr val="bg1"/>
            </a:solidFill>
            <a:miter lim="800000"/>
            <a:headEnd/>
            <a:tailEnd/>
          </a:ln>
        </p:spPr>
        <p:txBody>
          <a:bodyPr vert="horz" wrap="square" lIns="45720" tIns="36000" rIns="45720" bIns="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err="1">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write_data</a:t>
            </a:r>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(PORT, DATA):</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b="1" dirty="0">
                <a:solidFill>
                  <a:srgbClr val="FFFFFF"/>
                </a:solidFill>
                <a:latin typeface="Consolas" panose="020B0609020204030204" pitchFamily="49" charset="0"/>
                <a:ea typeface="Yu Mincho" panose="02020400000000000000" pitchFamily="18" charset="-128"/>
                <a:cs typeface="Times New Roman" panose="02020603050405020304" pitchFamily="18" charset="0"/>
              </a:rPr>
              <a:t>  </a:t>
            </a:r>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mov dx, PORT // set port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b="1" dirty="0">
                <a:solidFill>
                  <a:srgbClr val="FFFFFF"/>
                </a:solidFill>
                <a:latin typeface="Consolas" panose="020B0609020204030204" pitchFamily="49" charset="0"/>
                <a:ea typeface="Yu Mincho" panose="02020400000000000000" pitchFamily="18" charset="-128"/>
                <a:cs typeface="Times New Roman" panose="02020603050405020304" pitchFamily="18" charset="0"/>
              </a:rPr>
              <a:t>  mov al, DATA // set data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out dx, al   // execute write</a:t>
            </a:r>
            <a:endParaRPr lang="en-US" altLang="en-US" sz="1000" b="1" dirty="0">
              <a:solidFill>
                <a:srgbClr val="FFFFFF"/>
              </a:solidFill>
              <a:latin typeface="Consolas" panose="020B0609020204030204" pitchFamily="49" charset="0"/>
              <a:ea typeface="Yu Mincho" panose="02020400000000000000" pitchFamily="18" charset="-128"/>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b="1" dirty="0" err="1">
                <a:solidFill>
                  <a:srgbClr val="FFFFFF"/>
                </a:solidFill>
                <a:latin typeface="Consolas" panose="020B0609020204030204" pitchFamily="49" charset="0"/>
                <a:ea typeface="Yu Mincho" panose="02020400000000000000" pitchFamily="18" charset="-128"/>
                <a:cs typeface="Times New Roman" panose="02020603050405020304" pitchFamily="18" charset="0"/>
              </a:rPr>
              <a:t>set_palette</a:t>
            </a:r>
            <a:r>
              <a:rPr lang="en-US" altLang="en-US" sz="1000" b="1" dirty="0">
                <a:solidFill>
                  <a:srgbClr val="FFFFFF"/>
                </a:solidFill>
                <a:latin typeface="Consolas" panose="020B0609020204030204" pitchFamily="49" charset="0"/>
                <a:ea typeface="Yu Mincho" panose="02020400000000000000" pitchFamily="18" charset="-128"/>
                <a:cs typeface="Times New Roman" panose="02020603050405020304" pitchFamily="18" charset="0"/>
              </a:rPr>
              <a:t>:</a:t>
            </a:r>
            <a:endPar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a:t>
            </a:r>
            <a:r>
              <a:rPr kumimoji="0" lang="en-US" altLang="en-US" sz="1000" b="1" i="0" u="none" strike="noStrike" cap="none" normalizeH="0" baseline="0" dirty="0" err="1">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write_data</a:t>
            </a:r>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(0x03C6, 0xFF) // Set color </a:t>
            </a:r>
            <a:r>
              <a:rPr lang="en-US" altLang="en-US" sz="1000" b="1" dirty="0">
                <a:solidFill>
                  <a:srgbClr val="FFFFFF"/>
                </a:solidFill>
                <a:latin typeface="Consolas" panose="020B0609020204030204" pitchFamily="49" charset="0"/>
                <a:ea typeface="Yu Mincho" panose="02020400000000000000" pitchFamily="18" charset="-128"/>
                <a:cs typeface="Times New Roman" panose="02020603050405020304" pitchFamily="18" charset="0"/>
              </a:rPr>
              <a:t>mask to “anything” (no mask)</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a:t>
            </a:r>
            <a:r>
              <a:rPr kumimoji="0" lang="en-US" altLang="en-US" sz="1000" b="1" i="0" u="none" strike="noStrike" cap="none" normalizeH="0" baseline="0" dirty="0" err="1">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write_data</a:t>
            </a:r>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(0x03C8, 0x00) // Tell VGA to update palette color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a:t>
            </a:r>
            <a:r>
              <a:rPr kumimoji="0" lang="en-US" altLang="en-US" sz="1000" b="1" i="0" u="none" strike="noStrike" cap="none" normalizeH="0" baseline="0" dirty="0" err="1">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write_data</a:t>
            </a:r>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(0x03C9, 0x3F) // Set RED component to 63 (max)</a:t>
            </a:r>
          </a:p>
          <a:p>
            <a:pPr defTabSz="914400"/>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a:t>
            </a:r>
            <a:r>
              <a:rPr kumimoji="0" lang="en-US" altLang="en-US" sz="1000" b="1" i="0" u="none" strike="noStrike" cap="none" normalizeH="0" baseline="0" dirty="0" err="1">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write_data</a:t>
            </a:r>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(0x03C9, 0x3F) // Set GREEN component to 63 (max)</a:t>
            </a:r>
          </a:p>
          <a:p>
            <a:pPr defTabSz="914400"/>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a:t>
            </a:r>
            <a:r>
              <a:rPr kumimoji="0" lang="en-US" altLang="en-US" sz="1000" b="1" i="0" u="none" strike="noStrike" cap="none" normalizeH="0" baseline="0" dirty="0" err="1">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write_data</a:t>
            </a:r>
            <a:r>
              <a:rPr kumimoji="0" lang="en-US" altLang="en-US" sz="1000" b="1" i="0" u="none" strike="noStrike" cap="none" normalizeH="0" baseline="0" dirty="0">
                <a:ln>
                  <a:noFill/>
                </a:ln>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(0x03C9, 0x00) // Set BLUE component to 0 (min)</a:t>
            </a:r>
          </a:p>
        </p:txBody>
      </p:sp>
      <p:graphicFrame>
        <p:nvGraphicFramePr>
          <p:cNvPr id="15" name="Table 14">
            <a:extLst>
              <a:ext uri="{FF2B5EF4-FFF2-40B4-BE49-F238E27FC236}">
                <a16:creationId xmlns:a16="http://schemas.microsoft.com/office/drawing/2014/main" id="{73DC459C-F3B6-4289-B4F5-1B06247B7359}"/>
              </a:ext>
            </a:extLst>
          </p:cNvPr>
          <p:cNvGraphicFramePr>
            <a:graphicFrameLocks noGrp="1"/>
          </p:cNvGraphicFramePr>
          <p:nvPr>
            <p:extLst>
              <p:ext uri="{D42A27DB-BD31-4B8C-83A1-F6EECF244321}">
                <p14:modId xmlns:p14="http://schemas.microsoft.com/office/powerpoint/2010/main" val="2804809811"/>
              </p:ext>
            </p:extLst>
          </p:nvPr>
        </p:nvGraphicFramePr>
        <p:xfrm>
          <a:off x="5590572" y="3225540"/>
          <a:ext cx="2954326" cy="925451"/>
        </p:xfrm>
        <a:graphic>
          <a:graphicData uri="http://schemas.openxmlformats.org/drawingml/2006/table">
            <a:tbl>
              <a:tblPr firstRow="1" firstCol="1" bandRow="1">
                <a:tableStyleId>{0660B408-B3CF-4A94-85FC-2B1E0A45F4A2}</a:tableStyleId>
              </a:tblPr>
              <a:tblGrid>
                <a:gridCol w="775173">
                  <a:extLst>
                    <a:ext uri="{9D8B030D-6E8A-4147-A177-3AD203B41FA5}">
                      <a16:colId xmlns:a16="http://schemas.microsoft.com/office/drawing/2014/main" val="4063300458"/>
                    </a:ext>
                  </a:extLst>
                </a:gridCol>
                <a:gridCol w="1272534">
                  <a:extLst>
                    <a:ext uri="{9D8B030D-6E8A-4147-A177-3AD203B41FA5}">
                      <a16:colId xmlns:a16="http://schemas.microsoft.com/office/drawing/2014/main" val="3665847816"/>
                    </a:ext>
                  </a:extLst>
                </a:gridCol>
                <a:gridCol w="906619">
                  <a:extLst>
                    <a:ext uri="{9D8B030D-6E8A-4147-A177-3AD203B41FA5}">
                      <a16:colId xmlns:a16="http://schemas.microsoft.com/office/drawing/2014/main" val="128231721"/>
                    </a:ext>
                  </a:extLst>
                </a:gridCol>
              </a:tblGrid>
              <a:tr h="0">
                <a:tc>
                  <a:txBody>
                    <a:bodyPr/>
                    <a:lstStyle/>
                    <a:p>
                      <a:pPr algn="ctr">
                        <a:lnSpc>
                          <a:spcPct val="107000"/>
                        </a:lnSpc>
                        <a:spcAft>
                          <a:spcPts val="800"/>
                        </a:spcAft>
                      </a:pPr>
                      <a:r>
                        <a:rPr lang="en-US" sz="1200" dirty="0">
                          <a:effectLst/>
                          <a:latin typeface="Cambria" panose="02040503050406030204" pitchFamily="18" charset="0"/>
                          <a:ea typeface="Cambria" panose="02040503050406030204" pitchFamily="18" charset="0"/>
                        </a:rPr>
                        <a:t>Data Port</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lnSpc>
                          <a:spcPct val="107000"/>
                        </a:lnSpc>
                        <a:spcAft>
                          <a:spcPts val="800"/>
                        </a:spcAft>
                      </a:pPr>
                      <a:r>
                        <a:rPr lang="en-US" sz="1200">
                          <a:effectLst/>
                          <a:latin typeface="Cambria" panose="02040503050406030204" pitchFamily="18" charset="0"/>
                          <a:ea typeface="Cambria" panose="02040503050406030204" pitchFamily="18" charset="0"/>
                        </a:rPr>
                        <a:t>Write Register</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lnSpc>
                          <a:spcPct val="107000"/>
                        </a:lnSpc>
                        <a:spcAft>
                          <a:spcPts val="800"/>
                        </a:spcAft>
                      </a:pPr>
                      <a:r>
                        <a:rPr lang="en-US" sz="1200">
                          <a:effectLst/>
                          <a:latin typeface="Cambria" panose="02040503050406030204" pitchFamily="18" charset="0"/>
                          <a:ea typeface="Cambria" panose="02040503050406030204" pitchFamily="18" charset="0"/>
                        </a:rPr>
                        <a:t>Range</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919947772"/>
                  </a:ext>
                </a:extLst>
              </a:tr>
              <a:tr h="0">
                <a:tc>
                  <a:txBody>
                    <a:bodyPr/>
                    <a:lstStyle/>
                    <a:p>
                      <a:pPr algn="ctr">
                        <a:lnSpc>
                          <a:spcPct val="107000"/>
                        </a:lnSpc>
                        <a:spcAft>
                          <a:spcPts val="800"/>
                        </a:spcAft>
                      </a:pPr>
                      <a:r>
                        <a:rPr lang="en-US" sz="1200" dirty="0">
                          <a:effectLst/>
                          <a:latin typeface="Consolas" panose="020B0609020204030204" pitchFamily="49" charset="0"/>
                          <a:ea typeface="Cambria" panose="02040503050406030204" pitchFamily="18" charset="0"/>
                        </a:rPr>
                        <a:t>0x03C6</a:t>
                      </a:r>
                      <a:endParaRPr lang="en-US" sz="1200" dirty="0">
                        <a:effectLst/>
                        <a:latin typeface="Consolas" panose="020B0609020204030204" pitchFamily="49"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lnSpc>
                          <a:spcPct val="107000"/>
                        </a:lnSpc>
                        <a:spcAft>
                          <a:spcPts val="800"/>
                        </a:spcAft>
                        <a:tabLst>
                          <a:tab pos="674370" algn="l"/>
                        </a:tabLst>
                      </a:pPr>
                      <a:r>
                        <a:rPr lang="en-US" sz="1200">
                          <a:effectLst/>
                          <a:latin typeface="Cambria" panose="02040503050406030204" pitchFamily="18" charset="0"/>
                          <a:ea typeface="Cambria" panose="02040503050406030204" pitchFamily="18" charset="0"/>
                        </a:rPr>
                        <a:t>Palette Mask</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lnSpc>
                          <a:spcPct val="107000"/>
                        </a:lnSpc>
                        <a:spcAft>
                          <a:spcPts val="800"/>
                        </a:spcAft>
                        <a:tabLst>
                          <a:tab pos="674370" algn="l"/>
                        </a:tabLst>
                      </a:pPr>
                      <a:r>
                        <a:rPr lang="en-US" sz="1200">
                          <a:effectLst/>
                          <a:latin typeface="Consolas" panose="020B0609020204030204" pitchFamily="49" charset="0"/>
                          <a:ea typeface="Cambria" panose="02040503050406030204" pitchFamily="18" charset="0"/>
                        </a:rPr>
                        <a:t>0x00–0xFF</a:t>
                      </a:r>
                      <a:endParaRPr lang="en-US" sz="1200">
                        <a:effectLst/>
                        <a:latin typeface="Consolas" panose="020B0609020204030204" pitchFamily="49"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41743613"/>
                  </a:ext>
                </a:extLst>
              </a:tr>
              <a:tr h="0">
                <a:tc>
                  <a:txBody>
                    <a:bodyPr/>
                    <a:lstStyle/>
                    <a:p>
                      <a:pPr algn="ctr">
                        <a:lnSpc>
                          <a:spcPct val="107000"/>
                        </a:lnSpc>
                        <a:spcAft>
                          <a:spcPts val="800"/>
                        </a:spcAft>
                      </a:pPr>
                      <a:r>
                        <a:rPr lang="en-US" sz="1200">
                          <a:effectLst/>
                          <a:latin typeface="Consolas" panose="020B0609020204030204" pitchFamily="49" charset="0"/>
                          <a:ea typeface="Cambria" panose="02040503050406030204" pitchFamily="18" charset="0"/>
                        </a:rPr>
                        <a:t>0x03C7</a:t>
                      </a:r>
                      <a:endParaRPr lang="en-US" sz="1200">
                        <a:effectLst/>
                        <a:latin typeface="Consolas" panose="020B0609020204030204" pitchFamily="49"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lnSpc>
                          <a:spcPct val="107000"/>
                        </a:lnSpc>
                        <a:spcAft>
                          <a:spcPts val="800"/>
                        </a:spcAft>
                        <a:tabLst>
                          <a:tab pos="674370" algn="l"/>
                        </a:tabLst>
                      </a:pPr>
                      <a:r>
                        <a:rPr lang="en-US" sz="1200" dirty="0">
                          <a:effectLst/>
                          <a:latin typeface="Cambria" panose="02040503050406030204" pitchFamily="18" charset="0"/>
                          <a:ea typeface="Cambria" panose="02040503050406030204" pitchFamily="18" charset="0"/>
                        </a:rPr>
                        <a:t>Read Color Index</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lnSpc>
                          <a:spcPct val="107000"/>
                        </a:lnSpc>
                        <a:spcAft>
                          <a:spcPts val="800"/>
                        </a:spcAft>
                        <a:tabLst>
                          <a:tab pos="674370" algn="l"/>
                        </a:tabLst>
                      </a:pPr>
                      <a:r>
                        <a:rPr lang="en-US" sz="1200">
                          <a:effectLst/>
                          <a:latin typeface="Consolas" panose="020B0609020204030204" pitchFamily="49" charset="0"/>
                          <a:ea typeface="Cambria" panose="02040503050406030204" pitchFamily="18" charset="0"/>
                        </a:rPr>
                        <a:t>0x00–0xFF</a:t>
                      </a:r>
                      <a:endParaRPr lang="en-US" sz="1200">
                        <a:effectLst/>
                        <a:latin typeface="Consolas" panose="020B0609020204030204" pitchFamily="49"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558355706"/>
                  </a:ext>
                </a:extLst>
              </a:tr>
              <a:tr h="0">
                <a:tc>
                  <a:txBody>
                    <a:bodyPr/>
                    <a:lstStyle/>
                    <a:p>
                      <a:pPr algn="ctr">
                        <a:lnSpc>
                          <a:spcPct val="107000"/>
                        </a:lnSpc>
                        <a:spcAft>
                          <a:spcPts val="800"/>
                        </a:spcAft>
                      </a:pPr>
                      <a:r>
                        <a:rPr lang="en-US" sz="1200" dirty="0">
                          <a:effectLst/>
                          <a:latin typeface="Consolas" panose="020B0609020204030204" pitchFamily="49" charset="0"/>
                          <a:ea typeface="Cambria" panose="02040503050406030204" pitchFamily="18" charset="0"/>
                        </a:rPr>
                        <a:t>0x03C8</a:t>
                      </a:r>
                      <a:endParaRPr lang="en-US" sz="1200" dirty="0">
                        <a:effectLst/>
                        <a:latin typeface="Consolas" panose="020B0609020204030204" pitchFamily="49"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lnSpc>
                          <a:spcPct val="107000"/>
                        </a:lnSpc>
                        <a:spcAft>
                          <a:spcPts val="800"/>
                        </a:spcAft>
                        <a:tabLst>
                          <a:tab pos="674370" algn="l"/>
                        </a:tabLst>
                      </a:pPr>
                      <a:r>
                        <a:rPr lang="en-US" sz="1200" dirty="0">
                          <a:effectLst/>
                          <a:latin typeface="Cambria" panose="02040503050406030204" pitchFamily="18" charset="0"/>
                          <a:ea typeface="Cambria" panose="02040503050406030204" pitchFamily="18" charset="0"/>
                        </a:rPr>
                        <a:t>Write Color Index</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lnSpc>
                          <a:spcPct val="107000"/>
                        </a:lnSpc>
                        <a:spcAft>
                          <a:spcPts val="800"/>
                        </a:spcAft>
                        <a:tabLst>
                          <a:tab pos="674370" algn="l"/>
                        </a:tabLst>
                      </a:pPr>
                      <a:r>
                        <a:rPr lang="en-US" sz="1200" dirty="0">
                          <a:effectLst/>
                          <a:latin typeface="Consolas" panose="020B0609020204030204" pitchFamily="49" charset="0"/>
                          <a:ea typeface="Cambria" panose="02040503050406030204" pitchFamily="18" charset="0"/>
                        </a:rPr>
                        <a:t>0x00–0xFF</a:t>
                      </a:r>
                      <a:endParaRPr lang="en-US" sz="1200" dirty="0">
                        <a:effectLst/>
                        <a:latin typeface="Consolas" panose="020B0609020204030204" pitchFamily="49"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8478614"/>
                  </a:ext>
                </a:extLst>
              </a:tr>
              <a:tr h="0">
                <a:tc>
                  <a:txBody>
                    <a:bodyPr/>
                    <a:lstStyle/>
                    <a:p>
                      <a:pPr algn="ctr">
                        <a:lnSpc>
                          <a:spcPct val="107000"/>
                        </a:lnSpc>
                        <a:spcAft>
                          <a:spcPts val="800"/>
                        </a:spcAft>
                      </a:pPr>
                      <a:r>
                        <a:rPr lang="en-US" sz="1200" dirty="0">
                          <a:effectLst/>
                          <a:latin typeface="Consolas" panose="020B0609020204030204" pitchFamily="49" charset="0"/>
                          <a:ea typeface="Cambria" panose="02040503050406030204" pitchFamily="18" charset="0"/>
                        </a:rPr>
                        <a:t>0x03C9</a:t>
                      </a:r>
                      <a:endParaRPr lang="en-US" sz="1200" dirty="0">
                        <a:effectLst/>
                        <a:latin typeface="Consolas" panose="020B0609020204030204" pitchFamily="49"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lnSpc>
                          <a:spcPct val="107000"/>
                        </a:lnSpc>
                        <a:spcAft>
                          <a:spcPts val="800"/>
                        </a:spcAft>
                        <a:tabLst>
                          <a:tab pos="674370" algn="l"/>
                        </a:tabLst>
                      </a:pPr>
                      <a:r>
                        <a:rPr lang="en-US" sz="1200">
                          <a:effectLst/>
                          <a:latin typeface="Cambria" panose="02040503050406030204" pitchFamily="18" charset="0"/>
                          <a:ea typeface="Cambria" panose="02040503050406030204" pitchFamily="18" charset="0"/>
                        </a:rPr>
                        <a:t>RGB Data</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lnSpc>
                          <a:spcPct val="107000"/>
                        </a:lnSpc>
                        <a:spcAft>
                          <a:spcPts val="800"/>
                        </a:spcAft>
                        <a:tabLst>
                          <a:tab pos="674370" algn="l"/>
                        </a:tabLst>
                      </a:pPr>
                      <a:r>
                        <a:rPr lang="en-US" sz="1200" dirty="0">
                          <a:effectLst/>
                          <a:latin typeface="Consolas" panose="020B0609020204030204" pitchFamily="49" charset="0"/>
                          <a:ea typeface="Cambria" panose="02040503050406030204" pitchFamily="18" charset="0"/>
                        </a:rPr>
                        <a:t>0x00–0x3F</a:t>
                      </a:r>
                      <a:endParaRPr lang="en-US" sz="1200" dirty="0">
                        <a:effectLst/>
                        <a:latin typeface="Consolas" panose="020B0609020204030204" pitchFamily="49" charset="0"/>
                        <a:ea typeface="Cambria" panose="02040503050406030204" pitchFamily="18" charset="0"/>
                        <a:cs typeface="Times New Roman" panose="02020603050405020304" pitchFamily="18" charset="0"/>
                      </a:endParaRPr>
                    </a:p>
                  </a:txBody>
                  <a:tcPr marL="0" marR="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663373015"/>
                  </a:ext>
                </a:extLst>
              </a:tr>
            </a:tbl>
          </a:graphicData>
        </a:graphic>
      </p:graphicFrame>
    </p:spTree>
    <p:extLst>
      <p:ext uri="{BB962C8B-B14F-4D97-AF65-F5344CB8AC3E}">
        <p14:creationId xmlns:p14="http://schemas.microsoft.com/office/powerpoint/2010/main" val="2683767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1A2677E-AA7B-488A-895E-ECF2284FBE25}"/>
              </a:ext>
            </a:extLst>
          </p:cNvPr>
          <p:cNvSpPr>
            <a:spLocks noGrp="1"/>
          </p:cNvSpPr>
          <p:nvPr>
            <p:ph idx="1"/>
          </p:nvPr>
        </p:nvSpPr>
        <p:spPr>
          <a:xfrm>
            <a:off x="532996" y="1140849"/>
            <a:ext cx="8078007" cy="449211"/>
          </a:xfrm>
        </p:spPr>
        <p:txBody>
          <a:bodyPr/>
          <a:lstStyle/>
          <a:p>
            <a:pPr marL="0" indent="0" algn="ctr">
              <a:buNone/>
            </a:pPr>
            <a:r>
              <a:rPr lang="en-US" dirty="0">
                <a:effectLst>
                  <a:outerShdw blurRad="38100" dist="38100" dir="2700000" algn="tl">
                    <a:srgbClr val="000000">
                      <a:alpha val="43137"/>
                    </a:srgbClr>
                  </a:outerShdw>
                </a:effectLst>
              </a:rPr>
              <a:t>Video memory is just a fancy array in address range </a:t>
            </a:r>
            <a:r>
              <a:rPr lang="en-US" sz="1800" b="1" dirty="0">
                <a:effectLst>
                  <a:outerShdw blurRad="38100" dist="38100" dir="2700000" algn="tl">
                    <a:srgbClr val="000000">
                      <a:alpha val="43137"/>
                    </a:srgbClr>
                  </a:outerShdw>
                </a:effectLst>
                <a:latin typeface="Consolas" panose="020B0609020204030204" pitchFamily="49" charset="0"/>
                <a:ea typeface="Yu Mincho" panose="02020400000000000000" pitchFamily="18" charset="-128"/>
                <a:cs typeface="Times New Roman" panose="02020603050405020304" pitchFamily="18" charset="0"/>
              </a:rPr>
              <a:t>0x0A0000:0x0BFFFF</a:t>
            </a:r>
            <a:r>
              <a:rPr lang="en-US" dirty="0">
                <a:effectLst>
                  <a:outerShdw blurRad="38100" dist="38100" dir="2700000" algn="tl">
                    <a:srgbClr val="000000">
                      <a:alpha val="43137"/>
                    </a:srgbClr>
                  </a:outerShdw>
                </a:effectLst>
              </a:rPr>
              <a:t>. </a:t>
            </a:r>
          </a:p>
        </p:txBody>
      </p:sp>
      <p:sp>
        <p:nvSpPr>
          <p:cNvPr id="3" name="Title 2">
            <a:extLst>
              <a:ext uri="{FF2B5EF4-FFF2-40B4-BE49-F238E27FC236}">
                <a16:creationId xmlns:a16="http://schemas.microsoft.com/office/drawing/2014/main" id="{48DD84F0-A010-4B0D-AE96-C47132390802}"/>
              </a:ext>
            </a:extLst>
          </p:cNvPr>
          <p:cNvSpPr>
            <a:spLocks noGrp="1"/>
          </p:cNvSpPr>
          <p:nvPr>
            <p:ph type="title"/>
          </p:nvPr>
        </p:nvSpPr>
        <p:spPr>
          <a:xfrm>
            <a:off x="289956" y="423775"/>
            <a:ext cx="8564088" cy="837009"/>
          </a:xfrm>
        </p:spPr>
        <p:txBody>
          <a:bodyPr/>
          <a:lstStyle/>
          <a:p>
            <a:r>
              <a:rPr lang="en-US" dirty="0">
                <a:effectLst>
                  <a:outerShdw blurRad="38100" dist="38100" dir="2700000" algn="tl">
                    <a:srgbClr val="000000">
                      <a:alpha val="43137"/>
                    </a:srgbClr>
                  </a:outerShdw>
                </a:effectLst>
              </a:rPr>
              <a:t>VGA: Memory Layout</a:t>
            </a:r>
          </a:p>
        </p:txBody>
      </p:sp>
      <p:sp>
        <p:nvSpPr>
          <p:cNvPr id="4" name="Slide Number Placeholder 3">
            <a:extLst>
              <a:ext uri="{FF2B5EF4-FFF2-40B4-BE49-F238E27FC236}">
                <a16:creationId xmlns:a16="http://schemas.microsoft.com/office/drawing/2014/main" id="{69204051-7A67-4680-92A4-672ACCEAB239}"/>
              </a:ext>
            </a:extLst>
          </p:cNvPr>
          <p:cNvSpPr>
            <a:spLocks noGrp="1"/>
          </p:cNvSpPr>
          <p:nvPr>
            <p:ph type="sldNum" sz="quarter" idx="4"/>
          </p:nvPr>
        </p:nvSpPr>
        <p:spPr/>
        <p:txBody>
          <a:bodyPr/>
          <a:lstStyle/>
          <a:p>
            <a:fld id="{935F6298-3495-4A05-8EAC-0E99A861C3DA}" type="slidenum">
              <a:rPr lang="en-US" smtClean="0"/>
              <a:pPr/>
              <a:t>8</a:t>
            </a:fld>
            <a:endParaRPr lang="en-US" dirty="0"/>
          </a:p>
        </p:txBody>
      </p:sp>
      <p:pic>
        <p:nvPicPr>
          <p:cNvPr id="6" name="Picture 5">
            <a:extLst>
              <a:ext uri="{FF2B5EF4-FFF2-40B4-BE49-F238E27FC236}">
                <a16:creationId xmlns:a16="http://schemas.microsoft.com/office/drawing/2014/main" id="{44EE3C09-CFCC-4088-AEF7-68488EC695C5}"/>
              </a:ext>
            </a:extLst>
          </p:cNvPr>
          <p:cNvPicPr>
            <a:picLocks noChangeAspect="1"/>
          </p:cNvPicPr>
          <p:nvPr/>
        </p:nvPicPr>
        <p:blipFill>
          <a:blip r:embed="rId3"/>
          <a:stretch>
            <a:fillRect/>
          </a:stretch>
        </p:blipFill>
        <p:spPr>
          <a:xfrm>
            <a:off x="2188902" y="1707893"/>
            <a:ext cx="4766193" cy="2441451"/>
          </a:xfrm>
          <a:prstGeom prst="rect">
            <a:avLst/>
          </a:prstGeom>
        </p:spPr>
      </p:pic>
      <p:sp>
        <p:nvSpPr>
          <p:cNvPr id="7" name="Content Placeholder 1">
            <a:extLst>
              <a:ext uri="{FF2B5EF4-FFF2-40B4-BE49-F238E27FC236}">
                <a16:creationId xmlns:a16="http://schemas.microsoft.com/office/drawing/2014/main" id="{D66B11EA-A7A1-463A-B327-26AE435E8A11}"/>
              </a:ext>
            </a:extLst>
          </p:cNvPr>
          <p:cNvSpPr txBox="1">
            <a:spLocks/>
          </p:cNvSpPr>
          <p:nvPr/>
        </p:nvSpPr>
        <p:spPr bwMode="auto">
          <a:xfrm>
            <a:off x="1120275" y="4286566"/>
            <a:ext cx="6903450" cy="4092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defTabSz="914400">
              <a:buFont typeface="Wingdings" charset="2"/>
              <a:buNone/>
            </a:pPr>
            <a:r>
              <a:rPr lang="en-US" dirty="0">
                <a:effectLst>
                  <a:outerShdw blurRad="38100" dist="38100" dir="2700000" algn="tl">
                    <a:srgbClr val="000000">
                      <a:alpha val="43137"/>
                    </a:srgbClr>
                  </a:outerShdw>
                </a:effectLst>
              </a:rPr>
              <a:t>In MCGA mode, each pixel is the index to a color in the palette.</a:t>
            </a:r>
          </a:p>
        </p:txBody>
      </p:sp>
    </p:spTree>
    <p:extLst>
      <p:ext uri="{BB962C8B-B14F-4D97-AF65-F5344CB8AC3E}">
        <p14:creationId xmlns:p14="http://schemas.microsoft.com/office/powerpoint/2010/main" val="2129609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Box 2">
            <a:extLst>
              <a:ext uri="{FF2B5EF4-FFF2-40B4-BE49-F238E27FC236}">
                <a16:creationId xmlns:a16="http://schemas.microsoft.com/office/drawing/2014/main" id="{B773B9D8-95FC-4574-B4BB-C8EB0ABC5BA9}"/>
              </a:ext>
            </a:extLst>
          </p:cNvPr>
          <p:cNvSpPr txBox="1">
            <a:spLocks noChangeArrowheads="1"/>
          </p:cNvSpPr>
          <p:nvPr/>
        </p:nvSpPr>
        <p:spPr bwMode="auto">
          <a:xfrm>
            <a:off x="4592207" y="1920948"/>
            <a:ext cx="2879999" cy="1809274"/>
          </a:xfrm>
          <a:prstGeom prst="rect">
            <a:avLst/>
          </a:prstGeom>
          <a:solidFill>
            <a:schemeClr val="tx1"/>
          </a:solidFill>
          <a:ln w="12700">
            <a:solidFill>
              <a:schemeClr val="bg1"/>
            </a:solidFill>
            <a:miter lim="800000"/>
            <a:headEnd/>
            <a:tailEnd/>
          </a:ln>
        </p:spPr>
        <p:txBody>
          <a:bodyPr rot="0" vert="horz" wrap="square" lIns="45720" tIns="45720" rIns="45720" bIns="45720" anchor="t" anchorCtr="0">
            <a:noAutofit/>
          </a:bodyPr>
          <a:lstStyle/>
          <a:p>
            <a:pPr algn="just">
              <a:spcAft>
                <a:spcPts val="0"/>
              </a:spcAft>
            </a:pPr>
            <a:endParaRPr lang="en-US" sz="1200" dirty="0">
              <a:effectLst/>
              <a:latin typeface="Cambria" panose="02040503050406030204" pitchFamily="18" charset="0"/>
              <a:ea typeface="Yu Mincho" panose="02020400000000000000" pitchFamily="18" charset="-128"/>
              <a:cs typeface="Times New Roman" panose="02020603050405020304" pitchFamily="18" charset="0"/>
            </a:endParaRPr>
          </a:p>
        </p:txBody>
      </p:sp>
      <p:sp>
        <p:nvSpPr>
          <p:cNvPr id="2" name="Content Placeholder 1">
            <a:extLst>
              <a:ext uri="{FF2B5EF4-FFF2-40B4-BE49-F238E27FC236}">
                <a16:creationId xmlns:a16="http://schemas.microsoft.com/office/drawing/2014/main" id="{2DCD18CE-98A6-4383-B50D-FDCCE7C9D875}"/>
              </a:ext>
            </a:extLst>
          </p:cNvPr>
          <p:cNvSpPr>
            <a:spLocks noGrp="1"/>
          </p:cNvSpPr>
          <p:nvPr>
            <p:ph idx="1"/>
          </p:nvPr>
        </p:nvSpPr>
        <p:spPr>
          <a:xfrm>
            <a:off x="692150" y="1136692"/>
            <a:ext cx="7734300" cy="767883"/>
          </a:xfrm>
        </p:spPr>
        <p:txBody>
          <a:bodyPr/>
          <a:lstStyle/>
          <a:p>
            <a:pPr marL="0" indent="0">
              <a:buNone/>
            </a:pPr>
            <a:r>
              <a:rPr lang="en-US" dirty="0">
                <a:effectLst>
                  <a:outerShdw blurRad="38100" dist="38100" dir="2700000" algn="tl">
                    <a:srgbClr val="000000">
                      <a:alpha val="43137"/>
                    </a:srgbClr>
                  </a:outerShdw>
                </a:effectLst>
              </a:rPr>
              <a:t>It is good practice to draw between vertical retraces to avoid “tearing” by starting writes </a:t>
            </a:r>
            <a:r>
              <a:rPr lang="en-US" b="1" i="1" dirty="0">
                <a:effectLst>
                  <a:outerShdw blurRad="38100" dist="38100" dir="2700000" algn="tl">
                    <a:srgbClr val="000000">
                      <a:alpha val="43137"/>
                    </a:srgbClr>
                  </a:outerShdw>
                </a:effectLst>
              </a:rPr>
              <a:t>just after</a:t>
            </a:r>
            <a:r>
              <a:rPr lang="en-US" dirty="0">
                <a:effectLst>
                  <a:outerShdw blurRad="38100" dist="38100" dir="2700000" algn="tl">
                    <a:srgbClr val="000000">
                      <a:alpha val="43137"/>
                    </a:srgbClr>
                  </a:outerShdw>
                </a:effectLst>
              </a:rPr>
              <a:t> the beginning of a new retrace.</a:t>
            </a:r>
          </a:p>
        </p:txBody>
      </p:sp>
      <p:sp>
        <p:nvSpPr>
          <p:cNvPr id="3" name="Title 2">
            <a:extLst>
              <a:ext uri="{FF2B5EF4-FFF2-40B4-BE49-F238E27FC236}">
                <a16:creationId xmlns:a16="http://schemas.microsoft.com/office/drawing/2014/main" id="{899A9F95-01C0-481A-BE2C-EA9C99973650}"/>
              </a:ext>
            </a:extLst>
          </p:cNvPr>
          <p:cNvSpPr>
            <a:spLocks noGrp="1"/>
          </p:cNvSpPr>
          <p:nvPr>
            <p:ph type="title"/>
          </p:nvPr>
        </p:nvSpPr>
        <p:spPr>
          <a:xfrm>
            <a:off x="289956" y="479348"/>
            <a:ext cx="8564088" cy="687648"/>
          </a:xfrm>
        </p:spPr>
        <p:txBody>
          <a:bodyPr/>
          <a:lstStyle/>
          <a:p>
            <a:r>
              <a:rPr lang="en-US" dirty="0">
                <a:effectLst>
                  <a:outerShdw blurRad="38100" dist="38100" dir="2700000" algn="tl">
                    <a:srgbClr val="000000">
                      <a:alpha val="43137"/>
                    </a:srgbClr>
                  </a:outerShdw>
                </a:effectLst>
              </a:rPr>
              <a:t>VGA: Vertical Synchronization</a:t>
            </a:r>
          </a:p>
        </p:txBody>
      </p:sp>
      <p:sp>
        <p:nvSpPr>
          <p:cNvPr id="4" name="Slide Number Placeholder 3">
            <a:extLst>
              <a:ext uri="{FF2B5EF4-FFF2-40B4-BE49-F238E27FC236}">
                <a16:creationId xmlns:a16="http://schemas.microsoft.com/office/drawing/2014/main" id="{7C551701-D241-49AA-A247-A0B75DE6327F}"/>
              </a:ext>
            </a:extLst>
          </p:cNvPr>
          <p:cNvSpPr>
            <a:spLocks noGrp="1"/>
          </p:cNvSpPr>
          <p:nvPr>
            <p:ph type="sldNum" sz="quarter" idx="4"/>
          </p:nvPr>
        </p:nvSpPr>
        <p:spPr/>
        <p:txBody>
          <a:bodyPr/>
          <a:lstStyle/>
          <a:p>
            <a:fld id="{935F6298-3495-4A05-8EAC-0E99A861C3DA}" type="slidenum">
              <a:rPr lang="en-US" smtClean="0"/>
              <a:pPr/>
              <a:t>9</a:t>
            </a:fld>
            <a:endParaRPr lang="en-US" dirty="0"/>
          </a:p>
        </p:txBody>
      </p:sp>
      <p:sp>
        <p:nvSpPr>
          <p:cNvPr id="5" name="Text Box 2">
            <a:extLst>
              <a:ext uri="{FF2B5EF4-FFF2-40B4-BE49-F238E27FC236}">
                <a16:creationId xmlns:a16="http://schemas.microsoft.com/office/drawing/2014/main" id="{11380ED1-94CA-42B6-823E-0A4B21ABA949}"/>
              </a:ext>
            </a:extLst>
          </p:cNvPr>
          <p:cNvSpPr txBox="1">
            <a:spLocks noChangeArrowheads="1"/>
          </p:cNvSpPr>
          <p:nvPr/>
        </p:nvSpPr>
        <p:spPr bwMode="auto">
          <a:xfrm>
            <a:off x="1509818" y="1925516"/>
            <a:ext cx="2879998" cy="1810591"/>
          </a:xfrm>
          <a:prstGeom prst="rect">
            <a:avLst/>
          </a:prstGeom>
          <a:solidFill>
            <a:schemeClr val="tx1"/>
          </a:solidFill>
          <a:ln w="12700">
            <a:solidFill>
              <a:schemeClr val="bg1"/>
            </a:solidFill>
            <a:miter lim="800000"/>
            <a:headEnd/>
            <a:tailEnd/>
          </a:ln>
        </p:spPr>
        <p:txBody>
          <a:bodyPr rot="0" vert="horz" wrap="square" lIns="45720" tIns="45720" rIns="45720" bIns="45720" anchor="t" anchorCtr="0">
            <a:noAutofit/>
          </a:bodyPr>
          <a:lstStyle/>
          <a:p>
            <a:pPr algn="just">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C/C++ version</a:t>
            </a:r>
            <a:endParaRPr lang="en-US" sz="1200" dirty="0">
              <a:effectLst/>
              <a:latin typeface="Cambria" panose="02040503050406030204" pitchFamily="18" charset="0"/>
              <a:ea typeface="Yu Mincho" panose="02020400000000000000" pitchFamily="18" charset="-128"/>
              <a:cs typeface="Times New Roman" panose="02020603050405020304" pitchFamily="18" charset="0"/>
            </a:endParaRPr>
          </a:p>
          <a:p>
            <a:pPr algn="just">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#include &lt;</a:t>
            </a:r>
            <a:r>
              <a:rPr lang="en-US" sz="1200" b="1" dirty="0" err="1">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conio.h</a:t>
            </a: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&gt;</a:t>
            </a:r>
            <a:endParaRPr lang="en-US" sz="1200" dirty="0">
              <a:effectLst/>
              <a:latin typeface="Cambria" panose="02040503050406030204" pitchFamily="18" charset="0"/>
              <a:ea typeface="Yu Mincho" panose="02020400000000000000" pitchFamily="18" charset="-128"/>
              <a:cs typeface="Times New Roman" panose="02020603050405020304" pitchFamily="18" charset="0"/>
            </a:endParaRPr>
          </a:p>
          <a:p>
            <a:pPr algn="just">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a:t>
            </a:r>
            <a:endParaRPr lang="en-US" sz="1200" dirty="0">
              <a:effectLst/>
              <a:latin typeface="Cambria" panose="02040503050406030204" pitchFamily="18" charset="0"/>
              <a:ea typeface="Yu Mincho" panose="02020400000000000000" pitchFamily="18" charset="-128"/>
              <a:cs typeface="Times New Roman" panose="02020603050405020304" pitchFamily="18" charset="0"/>
            </a:endParaRPr>
          </a:p>
          <a:p>
            <a:pPr algn="just">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void </a:t>
            </a:r>
            <a:r>
              <a:rPr lang="en-US" sz="1200" b="1" dirty="0" err="1">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waitForRetrace</a:t>
            </a: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a:t>
            </a:r>
            <a:endParaRPr lang="en-US" sz="1200" dirty="0">
              <a:effectLst/>
              <a:latin typeface="Cambria" panose="02040503050406030204" pitchFamily="18" charset="0"/>
              <a:ea typeface="Yu Mincho" panose="02020400000000000000" pitchFamily="18" charset="-128"/>
              <a:cs typeface="Times New Roman" panose="02020603050405020304" pitchFamily="18" charset="0"/>
            </a:endParaRPr>
          </a:p>
          <a:p>
            <a:pPr algn="just">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a:t>
            </a:r>
            <a:endParaRPr lang="en-US" sz="1200" dirty="0">
              <a:effectLst/>
              <a:latin typeface="Cambria" panose="02040503050406030204" pitchFamily="18" charset="0"/>
              <a:ea typeface="Yu Mincho" panose="02020400000000000000" pitchFamily="18" charset="-128"/>
              <a:cs typeface="Times New Roman" panose="02020603050405020304" pitchFamily="18" charset="0"/>
            </a:endParaRPr>
          </a:p>
          <a:p>
            <a:pPr algn="just">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while (</a:t>
            </a:r>
            <a:r>
              <a:rPr lang="en-US" sz="1200" b="1" dirty="0" err="1">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inp</a:t>
            </a: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(0x3DA) &amp; 0x08);</a:t>
            </a:r>
            <a:endParaRPr lang="en-US" sz="1200" dirty="0">
              <a:effectLst/>
              <a:latin typeface="Cambria" panose="02040503050406030204" pitchFamily="18" charset="0"/>
              <a:ea typeface="Yu Mincho" panose="02020400000000000000" pitchFamily="18" charset="-128"/>
              <a:cs typeface="Times New Roman" panose="02020603050405020304" pitchFamily="18" charset="0"/>
            </a:endParaRPr>
          </a:p>
          <a:p>
            <a:pPr algn="just">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while (!</a:t>
            </a:r>
            <a:r>
              <a:rPr lang="en-US" sz="1200" b="1" dirty="0" err="1">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inp</a:t>
            </a: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(0x3DA) &amp; 0x08);</a:t>
            </a:r>
            <a:endParaRPr lang="en-US" sz="1200" dirty="0">
              <a:effectLst/>
              <a:latin typeface="Cambria" panose="02040503050406030204" pitchFamily="18" charset="0"/>
              <a:ea typeface="Yu Mincho" panose="02020400000000000000" pitchFamily="18" charset="-128"/>
              <a:cs typeface="Times New Roman" panose="02020603050405020304" pitchFamily="18" charset="0"/>
            </a:endParaRPr>
          </a:p>
          <a:p>
            <a:pPr algn="just">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    </a:t>
            </a:r>
            <a:r>
              <a:rPr lang="en-US" sz="1200" b="1" dirty="0" err="1">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writePixelsToVRAM</a:t>
            </a: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a:t>
            </a:r>
            <a:endParaRPr lang="en-US" sz="1200" dirty="0">
              <a:effectLst/>
              <a:latin typeface="Cambria" panose="02040503050406030204" pitchFamily="18" charset="0"/>
              <a:ea typeface="Yu Mincho" panose="02020400000000000000" pitchFamily="18" charset="-128"/>
              <a:cs typeface="Times New Roman" panose="02020603050405020304" pitchFamily="18" charset="0"/>
            </a:endParaRPr>
          </a:p>
          <a:p>
            <a:pPr algn="just">
              <a:spcAft>
                <a:spcPts val="0"/>
              </a:spcAft>
            </a:pPr>
            <a:r>
              <a:rPr lang="en-US" sz="1200" b="1" dirty="0">
                <a:solidFill>
                  <a:srgbClr val="FFFFFF"/>
                </a:solidFill>
                <a:effectLst/>
                <a:latin typeface="Consolas" panose="020B0609020204030204" pitchFamily="49" charset="0"/>
                <a:ea typeface="Yu Mincho" panose="02020400000000000000" pitchFamily="18" charset="-128"/>
                <a:cs typeface="Times New Roman" panose="02020603050405020304" pitchFamily="18" charset="0"/>
              </a:rPr>
              <a:t>}</a:t>
            </a:r>
            <a:endParaRPr lang="en-US" sz="1200" dirty="0">
              <a:effectLst/>
              <a:latin typeface="Cambria" panose="02040503050406030204" pitchFamily="18" charset="0"/>
              <a:ea typeface="Yu Mincho" panose="02020400000000000000" pitchFamily="18" charset="-128"/>
              <a:cs typeface="Times New Roman" panose="02020603050405020304" pitchFamily="18" charset="0"/>
            </a:endParaRPr>
          </a:p>
        </p:txBody>
      </p:sp>
      <p:sp>
        <p:nvSpPr>
          <p:cNvPr id="6" name="Rectangle 5">
            <a:extLst>
              <a:ext uri="{FF2B5EF4-FFF2-40B4-BE49-F238E27FC236}">
                <a16:creationId xmlns:a16="http://schemas.microsoft.com/office/drawing/2014/main" id="{B2DA31E7-1981-4210-8F21-17C9387FE915}"/>
              </a:ext>
            </a:extLst>
          </p:cNvPr>
          <p:cNvSpPr/>
          <p:nvPr/>
        </p:nvSpPr>
        <p:spPr>
          <a:xfrm>
            <a:off x="4592208" y="1929835"/>
            <a:ext cx="2880000" cy="18000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2722E3B0-6812-40F9-A778-71B9CB041B2C}"/>
              </a:ext>
            </a:extLst>
          </p:cNvPr>
          <p:cNvSpPr/>
          <p:nvPr/>
        </p:nvSpPr>
        <p:spPr>
          <a:xfrm>
            <a:off x="4592205" y="2110812"/>
            <a:ext cx="2880000" cy="18000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464672B-AFC3-48F8-A2CD-CB817F2F5CDE}"/>
              </a:ext>
            </a:extLst>
          </p:cNvPr>
          <p:cNvSpPr/>
          <p:nvPr/>
        </p:nvSpPr>
        <p:spPr>
          <a:xfrm>
            <a:off x="4592208" y="2289850"/>
            <a:ext cx="2880000" cy="18000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03B84FEA-FE58-424B-AA16-0413246E64D8}"/>
              </a:ext>
            </a:extLst>
          </p:cNvPr>
          <p:cNvSpPr/>
          <p:nvPr/>
        </p:nvSpPr>
        <p:spPr>
          <a:xfrm>
            <a:off x="4592208" y="2470812"/>
            <a:ext cx="2880000" cy="18000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290A7327-A064-454B-8207-33E65E09DFDE}"/>
              </a:ext>
            </a:extLst>
          </p:cNvPr>
          <p:cNvSpPr/>
          <p:nvPr/>
        </p:nvSpPr>
        <p:spPr>
          <a:xfrm>
            <a:off x="4592208" y="2650812"/>
            <a:ext cx="2880000" cy="18000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31185E7-5241-449A-A242-26212837A132}"/>
              </a:ext>
            </a:extLst>
          </p:cNvPr>
          <p:cNvSpPr/>
          <p:nvPr/>
        </p:nvSpPr>
        <p:spPr>
          <a:xfrm>
            <a:off x="4592208" y="2830812"/>
            <a:ext cx="2880000" cy="18000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BAD7CB3-52CE-4BA7-81AB-1E71F12C3121}"/>
              </a:ext>
            </a:extLst>
          </p:cNvPr>
          <p:cNvSpPr/>
          <p:nvPr/>
        </p:nvSpPr>
        <p:spPr>
          <a:xfrm>
            <a:off x="4592208" y="3010812"/>
            <a:ext cx="2880000" cy="18000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864CD2A-1615-4D6F-9AAD-844A4CB4A048}"/>
              </a:ext>
            </a:extLst>
          </p:cNvPr>
          <p:cNvSpPr/>
          <p:nvPr/>
        </p:nvSpPr>
        <p:spPr>
          <a:xfrm>
            <a:off x="4592208" y="3190812"/>
            <a:ext cx="2880000" cy="18000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FED880F7-F749-4B98-A698-A6557F77B067}"/>
              </a:ext>
            </a:extLst>
          </p:cNvPr>
          <p:cNvSpPr/>
          <p:nvPr/>
        </p:nvSpPr>
        <p:spPr>
          <a:xfrm>
            <a:off x="4592208" y="3370322"/>
            <a:ext cx="2880000" cy="18000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9A1C4782-CA92-4318-A362-104A0AD1CFD9}"/>
              </a:ext>
            </a:extLst>
          </p:cNvPr>
          <p:cNvSpPr/>
          <p:nvPr/>
        </p:nvSpPr>
        <p:spPr>
          <a:xfrm>
            <a:off x="4592208" y="3550322"/>
            <a:ext cx="2880000" cy="18000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6" name="Content Placeholder 1">
            <a:extLst>
              <a:ext uri="{FF2B5EF4-FFF2-40B4-BE49-F238E27FC236}">
                <a16:creationId xmlns:a16="http://schemas.microsoft.com/office/drawing/2014/main" id="{BF8CA02A-D272-415B-8559-DA9A63747B5E}"/>
              </a:ext>
            </a:extLst>
          </p:cNvPr>
          <p:cNvSpPr txBox="1">
            <a:spLocks/>
          </p:cNvSpPr>
          <p:nvPr/>
        </p:nvSpPr>
        <p:spPr bwMode="auto">
          <a:xfrm>
            <a:off x="882878" y="4101236"/>
            <a:ext cx="7378244" cy="767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defTabSz="914400">
              <a:buFont typeface="Wingdings" charset="2"/>
              <a:buNone/>
            </a:pPr>
            <a:r>
              <a:rPr lang="en-US" dirty="0">
                <a:effectLst>
                  <a:outerShdw blurRad="38100" dist="38100" dir="2700000" algn="tl">
                    <a:srgbClr val="000000">
                      <a:alpha val="43137"/>
                    </a:srgbClr>
                  </a:outerShdw>
                </a:effectLst>
              </a:rPr>
              <a:t>While vertical trace is less critical for LED, it is important for CRTs, and modern hardware may mimic older patterns for compatibility.</a:t>
            </a:r>
          </a:p>
        </p:txBody>
      </p:sp>
      <p:sp>
        <p:nvSpPr>
          <p:cNvPr id="27" name="Rectangle 26">
            <a:extLst>
              <a:ext uri="{FF2B5EF4-FFF2-40B4-BE49-F238E27FC236}">
                <a16:creationId xmlns:a16="http://schemas.microsoft.com/office/drawing/2014/main" id="{E5260F1A-9FD2-493E-828E-22CB83FD7FAD}"/>
              </a:ext>
            </a:extLst>
          </p:cNvPr>
          <p:cNvSpPr/>
          <p:nvPr/>
        </p:nvSpPr>
        <p:spPr>
          <a:xfrm>
            <a:off x="4593674" y="1929835"/>
            <a:ext cx="2880000" cy="18000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D3C934A4-3818-47D6-979A-D2741E31AF26}"/>
              </a:ext>
            </a:extLst>
          </p:cNvPr>
          <p:cNvSpPr/>
          <p:nvPr/>
        </p:nvSpPr>
        <p:spPr>
          <a:xfrm>
            <a:off x="4593671" y="2110812"/>
            <a:ext cx="2880000" cy="18000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9BE2CE37-6BDC-435B-8426-324ACD82929A}"/>
              </a:ext>
            </a:extLst>
          </p:cNvPr>
          <p:cNvSpPr/>
          <p:nvPr/>
        </p:nvSpPr>
        <p:spPr>
          <a:xfrm>
            <a:off x="4593674" y="2289850"/>
            <a:ext cx="2880000" cy="18000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47EE8C90-BBC5-4E9C-B935-667C6355F7DB}"/>
              </a:ext>
            </a:extLst>
          </p:cNvPr>
          <p:cNvSpPr/>
          <p:nvPr/>
        </p:nvSpPr>
        <p:spPr>
          <a:xfrm>
            <a:off x="4593674" y="2470812"/>
            <a:ext cx="2880000" cy="18000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E9ABFE5A-0A2A-4C85-AD39-06B7192C0AC7}"/>
              </a:ext>
            </a:extLst>
          </p:cNvPr>
          <p:cNvSpPr/>
          <p:nvPr/>
        </p:nvSpPr>
        <p:spPr>
          <a:xfrm>
            <a:off x="4593674" y="2650812"/>
            <a:ext cx="2880000" cy="18000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36B26F3C-79BF-4EEA-BB2D-B815A05DEAF2}"/>
              </a:ext>
            </a:extLst>
          </p:cNvPr>
          <p:cNvSpPr/>
          <p:nvPr/>
        </p:nvSpPr>
        <p:spPr>
          <a:xfrm>
            <a:off x="4593674" y="2830812"/>
            <a:ext cx="2880000" cy="18000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EAFB3B0-3690-4ED2-A858-D1C65E34C3C8}"/>
              </a:ext>
            </a:extLst>
          </p:cNvPr>
          <p:cNvSpPr/>
          <p:nvPr/>
        </p:nvSpPr>
        <p:spPr>
          <a:xfrm>
            <a:off x="4593674" y="3010812"/>
            <a:ext cx="2880000" cy="18000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041DB2EE-082A-46C8-B202-DB3E6138F2C7}"/>
              </a:ext>
            </a:extLst>
          </p:cNvPr>
          <p:cNvSpPr/>
          <p:nvPr/>
        </p:nvSpPr>
        <p:spPr>
          <a:xfrm>
            <a:off x="4593674" y="3190812"/>
            <a:ext cx="2880000" cy="18000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F45FE65A-1538-4603-A1C5-0698E337DFFD}"/>
              </a:ext>
            </a:extLst>
          </p:cNvPr>
          <p:cNvSpPr/>
          <p:nvPr/>
        </p:nvSpPr>
        <p:spPr>
          <a:xfrm>
            <a:off x="4593674" y="3370322"/>
            <a:ext cx="2880000" cy="18000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CD1D0C97-4E86-4C86-8D40-5D1A34E5F929}"/>
              </a:ext>
            </a:extLst>
          </p:cNvPr>
          <p:cNvSpPr/>
          <p:nvPr/>
        </p:nvSpPr>
        <p:spPr>
          <a:xfrm>
            <a:off x="4593674" y="3550322"/>
            <a:ext cx="2880000" cy="18000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7869294-724B-46A7-9313-C13C842ADE22}"/>
              </a:ext>
            </a:extLst>
          </p:cNvPr>
          <p:cNvSpPr/>
          <p:nvPr/>
        </p:nvSpPr>
        <p:spPr>
          <a:xfrm>
            <a:off x="6196792" y="3806938"/>
            <a:ext cx="180000" cy="18000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0C5BD923-9D6E-4339-B003-9D34840E75AB}"/>
              </a:ext>
            </a:extLst>
          </p:cNvPr>
          <p:cNvSpPr/>
          <p:nvPr/>
        </p:nvSpPr>
        <p:spPr>
          <a:xfrm>
            <a:off x="4664186" y="3805332"/>
            <a:ext cx="180000" cy="18000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9" name="Content Placeholder 1">
            <a:extLst>
              <a:ext uri="{FF2B5EF4-FFF2-40B4-BE49-F238E27FC236}">
                <a16:creationId xmlns:a16="http://schemas.microsoft.com/office/drawing/2014/main" id="{BFBB9C68-4517-4AD0-8FAA-201D3F89A592}"/>
              </a:ext>
            </a:extLst>
          </p:cNvPr>
          <p:cNvSpPr txBox="1">
            <a:spLocks/>
          </p:cNvSpPr>
          <p:nvPr/>
        </p:nvSpPr>
        <p:spPr bwMode="auto">
          <a:xfrm>
            <a:off x="4829966" y="3685038"/>
            <a:ext cx="2635148" cy="3369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bg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bg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bg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defTabSz="914400">
              <a:buFont typeface="Wingdings" charset="2"/>
              <a:buNone/>
            </a:pPr>
            <a:r>
              <a:rPr lang="en-US" dirty="0"/>
              <a:t>Retrace	           Drawing</a:t>
            </a:r>
          </a:p>
        </p:txBody>
      </p:sp>
    </p:spTree>
    <p:extLst>
      <p:ext uri="{BB962C8B-B14F-4D97-AF65-F5344CB8AC3E}">
        <p14:creationId xmlns:p14="http://schemas.microsoft.com/office/powerpoint/2010/main" val="2779929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par>
                          <p:cTn id="18" fill="hold">
                            <p:stCondLst>
                              <p:cond delay="500"/>
                            </p:stCondLst>
                            <p:childTnLst>
                              <p:par>
                                <p:cTn id="19" presetID="22" presetClass="entr" presetSubtype="8"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left)">
                                      <p:cBhvr>
                                        <p:cTn id="21" dur="500"/>
                                        <p:tgtEl>
                                          <p:spTgt spid="17"/>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wipe(left)">
                                      <p:cBhvr>
                                        <p:cTn id="24" dur="500"/>
                                        <p:tgtEl>
                                          <p:spTgt spid="27"/>
                                        </p:tgtEl>
                                      </p:cBhvr>
                                    </p:animEffect>
                                  </p:childTnLst>
                                </p:cTn>
                              </p:par>
                            </p:childTnLst>
                          </p:cTn>
                        </p:par>
                        <p:par>
                          <p:cTn id="25" fill="hold">
                            <p:stCondLst>
                              <p:cond delay="1000"/>
                            </p:stCondLst>
                            <p:childTnLst>
                              <p:par>
                                <p:cTn id="26" presetID="22" presetClass="entr" presetSubtype="8" fill="hold" grpId="0" nodeType="after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wipe(left)">
                                      <p:cBhvr>
                                        <p:cTn id="28" dur="500"/>
                                        <p:tgtEl>
                                          <p:spTgt spid="18"/>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wipe(left)">
                                      <p:cBhvr>
                                        <p:cTn id="31" dur="500"/>
                                        <p:tgtEl>
                                          <p:spTgt spid="28"/>
                                        </p:tgtEl>
                                      </p:cBhvr>
                                    </p:animEffect>
                                  </p:childTnLst>
                                </p:cTn>
                              </p:par>
                            </p:childTnLst>
                          </p:cTn>
                        </p:par>
                        <p:par>
                          <p:cTn id="32" fill="hold">
                            <p:stCondLst>
                              <p:cond delay="1500"/>
                            </p:stCondLst>
                            <p:childTnLst>
                              <p:par>
                                <p:cTn id="33" presetID="22" presetClass="entr" presetSubtype="8"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wipe(left)">
                                      <p:cBhvr>
                                        <p:cTn id="35" dur="500"/>
                                        <p:tgtEl>
                                          <p:spTgt spid="19"/>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wipe(left)">
                                      <p:cBhvr>
                                        <p:cTn id="38" dur="500"/>
                                        <p:tgtEl>
                                          <p:spTgt spid="29"/>
                                        </p:tgtEl>
                                      </p:cBhvr>
                                    </p:animEffect>
                                  </p:childTnLst>
                                </p:cTn>
                              </p:par>
                            </p:childTnLst>
                          </p:cTn>
                        </p:par>
                        <p:par>
                          <p:cTn id="39" fill="hold">
                            <p:stCondLst>
                              <p:cond delay="2000"/>
                            </p:stCondLst>
                            <p:childTnLst>
                              <p:par>
                                <p:cTn id="40" presetID="22" presetClass="entr" presetSubtype="8" fill="hold" grpId="0" nodeType="after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wipe(left)">
                                      <p:cBhvr>
                                        <p:cTn id="42" dur="500"/>
                                        <p:tgtEl>
                                          <p:spTgt spid="20"/>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wipe(left)">
                                      <p:cBhvr>
                                        <p:cTn id="45" dur="500"/>
                                        <p:tgtEl>
                                          <p:spTgt spid="30"/>
                                        </p:tgtEl>
                                      </p:cBhvr>
                                    </p:animEffect>
                                  </p:childTnLst>
                                </p:cTn>
                              </p:par>
                            </p:childTnLst>
                          </p:cTn>
                        </p:par>
                        <p:par>
                          <p:cTn id="46" fill="hold">
                            <p:stCondLst>
                              <p:cond delay="2500"/>
                            </p:stCondLst>
                            <p:childTnLst>
                              <p:par>
                                <p:cTn id="47" presetID="22" presetClass="entr" presetSubtype="8" fill="hold" grpId="0" nodeType="after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wipe(left)">
                                      <p:cBhvr>
                                        <p:cTn id="49" dur="500"/>
                                        <p:tgtEl>
                                          <p:spTgt spid="21"/>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wipe(left)">
                                      <p:cBhvr>
                                        <p:cTn id="52" dur="500"/>
                                        <p:tgtEl>
                                          <p:spTgt spid="31"/>
                                        </p:tgtEl>
                                      </p:cBhvr>
                                    </p:animEffect>
                                  </p:childTnLst>
                                </p:cTn>
                              </p:par>
                            </p:childTnLst>
                          </p:cTn>
                        </p:par>
                        <p:par>
                          <p:cTn id="53" fill="hold">
                            <p:stCondLst>
                              <p:cond delay="3000"/>
                            </p:stCondLst>
                            <p:childTnLst>
                              <p:par>
                                <p:cTn id="54" presetID="22" presetClass="entr" presetSubtype="8" fill="hold" grpId="0" nodeType="after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wipe(left)">
                                      <p:cBhvr>
                                        <p:cTn id="56" dur="500"/>
                                        <p:tgtEl>
                                          <p:spTgt spid="22"/>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wipe(left)">
                                      <p:cBhvr>
                                        <p:cTn id="59" dur="500"/>
                                        <p:tgtEl>
                                          <p:spTgt spid="32"/>
                                        </p:tgtEl>
                                      </p:cBhvr>
                                    </p:animEffect>
                                  </p:childTnLst>
                                </p:cTn>
                              </p:par>
                            </p:childTnLst>
                          </p:cTn>
                        </p:par>
                        <p:par>
                          <p:cTn id="60" fill="hold">
                            <p:stCondLst>
                              <p:cond delay="3500"/>
                            </p:stCondLst>
                            <p:childTnLst>
                              <p:par>
                                <p:cTn id="61" presetID="22" presetClass="entr" presetSubtype="8" fill="hold" grpId="0" nodeType="after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wipe(left)">
                                      <p:cBhvr>
                                        <p:cTn id="63" dur="500"/>
                                        <p:tgtEl>
                                          <p:spTgt spid="23"/>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33"/>
                                        </p:tgtEl>
                                        <p:attrNameLst>
                                          <p:attrName>style.visibility</p:attrName>
                                        </p:attrNameLst>
                                      </p:cBhvr>
                                      <p:to>
                                        <p:strVal val="visible"/>
                                      </p:to>
                                    </p:set>
                                    <p:animEffect transition="in" filter="wipe(left)">
                                      <p:cBhvr>
                                        <p:cTn id="66" dur="500"/>
                                        <p:tgtEl>
                                          <p:spTgt spid="33"/>
                                        </p:tgtEl>
                                      </p:cBhvr>
                                    </p:animEffect>
                                  </p:childTnLst>
                                </p:cTn>
                              </p:par>
                            </p:childTnLst>
                          </p:cTn>
                        </p:par>
                        <p:par>
                          <p:cTn id="67" fill="hold">
                            <p:stCondLst>
                              <p:cond delay="4000"/>
                            </p:stCondLst>
                            <p:childTnLst>
                              <p:par>
                                <p:cTn id="68" presetID="22" presetClass="entr" presetSubtype="8" fill="hold" grpId="0" nodeType="after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wipe(left)">
                                      <p:cBhvr>
                                        <p:cTn id="70" dur="500"/>
                                        <p:tgtEl>
                                          <p:spTgt spid="24"/>
                                        </p:tgtEl>
                                      </p:cBhvr>
                                    </p:animEffect>
                                  </p:childTnLst>
                                </p:cTn>
                              </p:par>
                              <p:par>
                                <p:cTn id="71" presetID="22" presetClass="entr" presetSubtype="8" fill="hold" grpId="0" nodeType="with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wipe(left)">
                                      <p:cBhvr>
                                        <p:cTn id="73" dur="500"/>
                                        <p:tgtEl>
                                          <p:spTgt spid="34"/>
                                        </p:tgtEl>
                                      </p:cBhvr>
                                    </p:animEffect>
                                  </p:childTnLst>
                                </p:cTn>
                              </p:par>
                            </p:childTnLst>
                          </p:cTn>
                        </p:par>
                        <p:par>
                          <p:cTn id="74" fill="hold">
                            <p:stCondLst>
                              <p:cond delay="4500"/>
                            </p:stCondLst>
                            <p:childTnLst>
                              <p:par>
                                <p:cTn id="75" presetID="22" presetClass="entr" presetSubtype="8" fill="hold" grpId="0" nodeType="after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wipe(left)">
                                      <p:cBhvr>
                                        <p:cTn id="77" dur="500"/>
                                        <p:tgtEl>
                                          <p:spTgt spid="25"/>
                                        </p:tgtEl>
                                      </p:cBhvr>
                                    </p:animEffect>
                                  </p:childTnLst>
                                </p:cTn>
                              </p:par>
                              <p:par>
                                <p:cTn id="78" presetID="22" presetClass="entr" presetSubtype="8" fill="hold" grpId="0" nodeType="withEffect">
                                  <p:stCondLst>
                                    <p:cond delay="0"/>
                                  </p:stCondLst>
                                  <p:childTnLst>
                                    <p:set>
                                      <p:cBhvr>
                                        <p:cTn id="79" dur="1" fill="hold">
                                          <p:stCondLst>
                                            <p:cond delay="0"/>
                                          </p:stCondLst>
                                        </p:cTn>
                                        <p:tgtEl>
                                          <p:spTgt spid="35"/>
                                        </p:tgtEl>
                                        <p:attrNameLst>
                                          <p:attrName>style.visibility</p:attrName>
                                        </p:attrNameLst>
                                      </p:cBhvr>
                                      <p:to>
                                        <p:strVal val="visible"/>
                                      </p:to>
                                    </p:set>
                                    <p:animEffect transition="in" filter="wipe(left)">
                                      <p:cBhvr>
                                        <p:cTn id="80" dur="500"/>
                                        <p:tgtEl>
                                          <p:spTgt spid="35"/>
                                        </p:tgtEl>
                                      </p:cBhvr>
                                    </p:animEffect>
                                  </p:childTnLst>
                                </p:cTn>
                              </p:par>
                            </p:childTnLst>
                          </p:cTn>
                        </p:par>
                        <p:par>
                          <p:cTn id="81" fill="hold">
                            <p:stCondLst>
                              <p:cond delay="5000"/>
                            </p:stCondLst>
                            <p:childTnLst>
                              <p:par>
                                <p:cTn id="82" presetID="22" presetClass="entr" presetSubtype="8" fill="hold" grpId="0" nodeType="afterEffect">
                                  <p:stCondLst>
                                    <p:cond delay="0"/>
                                  </p:stCondLst>
                                  <p:childTnLst>
                                    <p:set>
                                      <p:cBhvr>
                                        <p:cTn id="83" dur="1" fill="hold">
                                          <p:stCondLst>
                                            <p:cond delay="0"/>
                                          </p:stCondLst>
                                        </p:cTn>
                                        <p:tgtEl>
                                          <p:spTgt spid="36"/>
                                        </p:tgtEl>
                                        <p:attrNameLst>
                                          <p:attrName>style.visibility</p:attrName>
                                        </p:attrNameLst>
                                      </p:cBhvr>
                                      <p:to>
                                        <p:strVal val="visible"/>
                                      </p:to>
                                    </p:set>
                                    <p:animEffect transition="in" filter="wipe(left)">
                                      <p:cBhvr>
                                        <p:cTn id="84" dur="500"/>
                                        <p:tgtEl>
                                          <p:spTgt spid="36"/>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grpId="0" nodeType="clickEffect">
                                  <p:stCondLst>
                                    <p:cond delay="0"/>
                                  </p:stCondLst>
                                  <p:childTnLst>
                                    <p:set>
                                      <p:cBhvr>
                                        <p:cTn id="88" dur="1" fill="hold">
                                          <p:stCondLst>
                                            <p:cond delay="0"/>
                                          </p:stCondLst>
                                        </p:cTn>
                                        <p:tgtEl>
                                          <p:spTgt spid="26"/>
                                        </p:tgtEl>
                                        <p:attrNameLst>
                                          <p:attrName>style.visibility</p:attrName>
                                        </p:attrNameLst>
                                      </p:cBhvr>
                                      <p:to>
                                        <p:strVal val="visible"/>
                                      </p:to>
                                    </p:set>
                                    <p:animEffect transition="in" filter="fade">
                                      <p:cBhvr>
                                        <p:cTn id="8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5" grpId="0" animBg="1"/>
      <p:bldP spid="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Lst>
  </p:timing>
</p:sld>
</file>

<file path=ppt/theme/theme1.xml><?xml version="1.0" encoding="utf-8"?>
<a:theme xmlns:a="http://schemas.openxmlformats.org/drawingml/2006/main" name="PNE Theme Slide Deck">
  <a:themeElements>
    <a:clrScheme name="Custom 7">
      <a:dk1>
        <a:sysClr val="windowText" lastClr="000000"/>
      </a:dk1>
      <a:lt1>
        <a:sysClr val="window" lastClr="FFFFFF"/>
      </a:lt1>
      <a:dk2>
        <a:srgbClr val="000C3E"/>
      </a:dk2>
      <a:lt2>
        <a:srgbClr val="6C9AC3"/>
      </a:lt2>
      <a:accent1>
        <a:srgbClr val="00529B"/>
      </a:accent1>
      <a:accent2>
        <a:srgbClr val="00529B"/>
      </a:accent2>
      <a:accent3>
        <a:srgbClr val="E17F35"/>
      </a:accent3>
      <a:accent4>
        <a:srgbClr val="FF462C"/>
      </a:accent4>
      <a:accent5>
        <a:srgbClr val="FF462C"/>
      </a:accent5>
      <a:accent6>
        <a:srgbClr val="6C9AC3"/>
      </a:accent6>
      <a:hlink>
        <a:srgbClr val="FF462C"/>
      </a:hlink>
      <a:folHlink>
        <a:srgbClr val="FF7F35"/>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35482</TotalTime>
  <Words>1099</Words>
  <Application>Microsoft Office PowerPoint</Application>
  <PresentationFormat>On-screen Show (16:9)</PresentationFormat>
  <Paragraphs>185</Paragraphs>
  <Slides>11</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Cambria</vt:lpstr>
      <vt:lpstr>Consolas</vt:lpstr>
      <vt:lpstr>Rockwell</vt:lpstr>
      <vt:lpstr>Wingdings</vt:lpstr>
      <vt:lpstr>PNE Theme Slide Deck</vt:lpstr>
      <vt:lpstr>Programmed IO for x86</vt:lpstr>
      <vt:lpstr>What is “Programmed IO”?</vt:lpstr>
      <vt:lpstr>Device Memory Models</vt:lpstr>
      <vt:lpstr>Memory Bus vs Data Bus</vt:lpstr>
      <vt:lpstr>BIOS Routines</vt:lpstr>
      <vt:lpstr>Anatomy of a BIOS Call</vt:lpstr>
      <vt:lpstr>Video Graphics Adapter Setup</vt:lpstr>
      <vt:lpstr>VGA: Memory Layout</vt:lpstr>
      <vt:lpstr>VGA: Vertical Synchronization</vt:lpstr>
      <vt:lpstr>Programmed IO: Mouse Example</vt:lpstr>
      <vt:lpstr>Processing Hardware State</vt:lpstr>
    </vt:vector>
  </TitlesOfParts>
  <Company>UF College of Engineering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College Performance Data</dc:title>
  <dc:creator>Cocherell,Teresa D</dc:creator>
  <cp:lastModifiedBy>Blanchard, Jeremiah J</cp:lastModifiedBy>
  <cp:revision>718</cp:revision>
  <cp:lastPrinted>2014-01-31T19:29:42Z</cp:lastPrinted>
  <dcterms:created xsi:type="dcterms:W3CDTF">2013-09-18T13:46:37Z</dcterms:created>
  <dcterms:modified xsi:type="dcterms:W3CDTF">2023-02-14T16:38:18Z</dcterms:modified>
</cp:coreProperties>
</file>